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2" r:id="rId8"/>
    <p:sldId id="263" r:id="rId9"/>
    <p:sldId id="265" r:id="rId10"/>
    <p:sldId id="272" r:id="rId11"/>
    <p:sldId id="266" r:id="rId12"/>
    <p:sldId id="273" r:id="rId13"/>
    <p:sldId id="267" r:id="rId14"/>
    <p:sldId id="268" r:id="rId15"/>
    <p:sldId id="270" r:id="rId16"/>
    <p:sldId id="271" r:id="rId17"/>
    <p:sldId id="274" r:id="rId18"/>
    <p:sldId id="275" r:id="rId19"/>
    <p:sldId id="276"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5B8A12A-2E28-45E9-AA65-1B6BEBBE6C50}" type="datetimeFigureOut">
              <a:rPr lang="en-US" smtClean="0"/>
              <a:pPr/>
              <a:t>07/04/2018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7D8752-76D1-4832-8645-93CFB617656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B8A12A-2E28-45E9-AA65-1B6BEBBE6C50}" type="datetimeFigureOut">
              <a:rPr lang="en-US" smtClean="0"/>
              <a:pPr/>
              <a:t>07/04/2018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7D8752-76D1-4832-8645-93CFB617656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5B8A12A-2E28-45E9-AA65-1B6BEBBE6C50}" type="datetimeFigureOut">
              <a:rPr lang="en-US" smtClean="0"/>
              <a:pPr/>
              <a:t>07/04/2018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7D8752-76D1-4832-8645-93CFB617656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5B8A12A-2E28-45E9-AA65-1B6BEBBE6C50}" type="datetimeFigureOut">
              <a:rPr lang="en-US" smtClean="0"/>
              <a:pPr/>
              <a:t>07/04/2018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7D8752-76D1-4832-8645-93CFB617656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5B8A12A-2E28-45E9-AA65-1B6BEBBE6C50}" type="datetimeFigureOut">
              <a:rPr lang="en-US" smtClean="0"/>
              <a:pPr/>
              <a:t>07/04/2018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F7D8752-76D1-4832-8645-93CFB617656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5B8A12A-2E28-45E9-AA65-1B6BEBBE6C50}" type="datetimeFigureOut">
              <a:rPr lang="en-US" smtClean="0"/>
              <a:pPr/>
              <a:t>07/04/2018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F7D8752-76D1-4832-8645-93CFB617656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B8A12A-2E28-45E9-AA65-1B6BEBBE6C50}" type="datetimeFigureOut">
              <a:rPr lang="en-US" smtClean="0"/>
              <a:pPr/>
              <a:t>07/04/2018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F7D8752-76D1-4832-8645-93CFB617656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5B8A12A-2E28-45E9-AA65-1B6BEBBE6C50}" type="datetimeFigureOut">
              <a:rPr lang="en-US" smtClean="0"/>
              <a:pPr/>
              <a:t>07/04/2018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7D8752-76D1-4832-8645-93CFB617656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5B8A12A-2E28-45E9-AA65-1B6BEBBE6C50}" type="datetimeFigureOut">
              <a:rPr lang="en-US" smtClean="0"/>
              <a:pPr/>
              <a:t>07/04/2018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F7D8752-76D1-4832-8645-93CFB617656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B8A12A-2E28-45E9-AA65-1B6BEBBE6C50}" type="datetimeFigureOut">
              <a:rPr lang="en-US" smtClean="0"/>
              <a:pPr/>
              <a:t>07/04/2018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7D8752-76D1-4832-8645-93CFB617656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5B8A12A-2E28-45E9-AA65-1B6BEBBE6C50}" type="datetimeFigureOut">
              <a:rPr lang="en-US" smtClean="0"/>
              <a:pPr/>
              <a:t>07/04/2018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F7D8752-76D1-4832-8645-93CFB617656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B8A12A-2E28-45E9-AA65-1B6BEBBE6C50}" type="datetimeFigureOut">
              <a:rPr lang="en-US" smtClean="0"/>
              <a:pPr/>
              <a:t>07/04/2018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7D8752-76D1-4832-8645-93CFB617656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images.google.com.vn/imgres?imgurl=http://lichsuviet.cjb.net/files/image033.jpg&amp;imgrefurl=http://lichsuviet.cjb.net/view_article.asp%3Fid%3D300%26cat%3D3&amp;h=123&amp;w=206&amp;sz=4&amp;tbnid=tvqyHiqgG8oJ:&amp;tbnh=59&amp;tbnw=100&amp;hl=en&amp;start=10&amp;prev=/images%3Fq%3Dc%25E1%25BB%259D%2B%25C4%2591%25E1%25BA%25A3ng%26svnum%3D10%26hl%3Den%26lr%3D"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0" y="2895600"/>
            <a:ext cx="4495800" cy="1752600"/>
          </a:xfrm>
        </p:spPr>
        <p:txBody>
          <a:bodyPr>
            <a:noAutofit/>
          </a:bodyPr>
          <a:lstStyle/>
          <a:p>
            <a:r>
              <a:rPr lang="en-US" dirty="0" smtClean="0">
                <a:solidFill>
                  <a:schemeClr val="tx1"/>
                </a:solidFill>
              </a:rPr>
              <a:t>Chi </a:t>
            </a:r>
            <a:r>
              <a:rPr lang="en-US" dirty="0" err="1" smtClean="0">
                <a:solidFill>
                  <a:schemeClr val="tx1"/>
                </a:solidFill>
              </a:rPr>
              <a:t>bộ</a:t>
            </a:r>
            <a:r>
              <a:rPr lang="en-US" dirty="0" smtClean="0">
                <a:solidFill>
                  <a:schemeClr val="tx1"/>
                </a:solidFill>
              </a:rPr>
              <a:t> 1</a:t>
            </a:r>
          </a:p>
          <a:p>
            <a:r>
              <a:rPr lang="en-US" sz="2800" dirty="0" err="1" smtClean="0">
                <a:solidFill>
                  <a:schemeClr val="tx1"/>
                </a:solidFill>
              </a:rPr>
              <a:t>Nhóm</a:t>
            </a:r>
            <a:r>
              <a:rPr lang="en-US" sz="2800" dirty="0" smtClean="0">
                <a:solidFill>
                  <a:schemeClr val="tx1"/>
                </a:solidFill>
              </a:rPr>
              <a:t> 2:</a:t>
            </a:r>
          </a:p>
          <a:p>
            <a:r>
              <a:rPr lang="en-US" sz="2800" dirty="0" err="1" smtClean="0">
                <a:solidFill>
                  <a:schemeClr val="tx1"/>
                </a:solidFill>
              </a:rPr>
              <a:t>Đặng</a:t>
            </a:r>
            <a:r>
              <a:rPr lang="en-US" sz="2800" dirty="0" smtClean="0">
                <a:solidFill>
                  <a:schemeClr val="tx1"/>
                </a:solidFill>
              </a:rPr>
              <a:t> </a:t>
            </a:r>
            <a:r>
              <a:rPr lang="en-US" sz="2800" dirty="0" err="1" smtClean="0">
                <a:solidFill>
                  <a:schemeClr val="tx1"/>
                </a:solidFill>
              </a:rPr>
              <a:t>Thị</a:t>
            </a:r>
            <a:r>
              <a:rPr lang="en-US" sz="2800" dirty="0" smtClean="0">
                <a:solidFill>
                  <a:schemeClr val="tx1"/>
                </a:solidFill>
              </a:rPr>
              <a:t> </a:t>
            </a:r>
            <a:r>
              <a:rPr lang="en-US" sz="2800" dirty="0" err="1" smtClean="0">
                <a:solidFill>
                  <a:schemeClr val="tx1"/>
                </a:solidFill>
              </a:rPr>
              <a:t>Nhật</a:t>
            </a:r>
            <a:r>
              <a:rPr lang="en-US" sz="2800" dirty="0" smtClean="0">
                <a:solidFill>
                  <a:schemeClr val="tx1"/>
                </a:solidFill>
              </a:rPr>
              <a:t> Minh</a:t>
            </a:r>
          </a:p>
          <a:p>
            <a:r>
              <a:rPr lang="en-US" sz="2800" dirty="0" err="1" smtClean="0">
                <a:solidFill>
                  <a:schemeClr val="tx1"/>
                </a:solidFill>
              </a:rPr>
              <a:t>Trần</a:t>
            </a:r>
            <a:r>
              <a:rPr lang="en-US" sz="2800" dirty="0" smtClean="0">
                <a:solidFill>
                  <a:schemeClr val="tx1"/>
                </a:solidFill>
              </a:rPr>
              <a:t> </a:t>
            </a:r>
            <a:r>
              <a:rPr lang="en-US" sz="2800" dirty="0" err="1" smtClean="0">
                <a:solidFill>
                  <a:schemeClr val="tx1"/>
                </a:solidFill>
              </a:rPr>
              <a:t>Thị</a:t>
            </a:r>
            <a:r>
              <a:rPr lang="en-US" sz="2800" dirty="0" smtClean="0">
                <a:solidFill>
                  <a:schemeClr val="tx1"/>
                </a:solidFill>
              </a:rPr>
              <a:t> </a:t>
            </a:r>
            <a:r>
              <a:rPr lang="en-US" sz="2800" dirty="0" err="1" smtClean="0">
                <a:solidFill>
                  <a:schemeClr val="tx1"/>
                </a:solidFill>
              </a:rPr>
              <a:t>Hồng</a:t>
            </a:r>
            <a:r>
              <a:rPr lang="en-US" sz="2800" dirty="0" smtClean="0">
                <a:solidFill>
                  <a:schemeClr val="tx1"/>
                </a:solidFill>
              </a:rPr>
              <a:t> Thu</a:t>
            </a:r>
          </a:p>
          <a:p>
            <a:r>
              <a:rPr lang="en-US" sz="2800" dirty="0" err="1" smtClean="0">
                <a:solidFill>
                  <a:schemeClr val="tx1"/>
                </a:solidFill>
              </a:rPr>
              <a:t>Đỗ</a:t>
            </a:r>
            <a:r>
              <a:rPr lang="en-US" sz="2800" dirty="0" smtClean="0">
                <a:solidFill>
                  <a:schemeClr val="tx1"/>
                </a:solidFill>
              </a:rPr>
              <a:t> </a:t>
            </a:r>
            <a:r>
              <a:rPr lang="en-US" sz="2800" dirty="0" err="1" smtClean="0">
                <a:solidFill>
                  <a:schemeClr val="tx1"/>
                </a:solidFill>
              </a:rPr>
              <a:t>Thị</a:t>
            </a:r>
            <a:r>
              <a:rPr lang="en-US" sz="2800" dirty="0" smtClean="0">
                <a:solidFill>
                  <a:schemeClr val="tx1"/>
                </a:solidFill>
              </a:rPr>
              <a:t> </a:t>
            </a:r>
            <a:r>
              <a:rPr lang="en-US" sz="2800" dirty="0" err="1" smtClean="0">
                <a:solidFill>
                  <a:schemeClr val="tx1"/>
                </a:solidFill>
              </a:rPr>
              <a:t>Thơm</a:t>
            </a:r>
            <a:endParaRPr lang="en-US" sz="2800" dirty="0">
              <a:solidFill>
                <a:schemeClr val="tx1"/>
              </a:solidFill>
            </a:endParaRPr>
          </a:p>
        </p:txBody>
      </p:sp>
      <p:pic>
        <p:nvPicPr>
          <p:cNvPr id="1026" name="Picture 2" descr="C:\Users\LENOVO\Desktop\images-2.jpg"/>
          <p:cNvPicPr>
            <a:picLocks noChangeAspect="1" noChangeArrowheads="1"/>
          </p:cNvPicPr>
          <p:nvPr/>
        </p:nvPicPr>
        <p:blipFill>
          <a:blip r:embed="rId2"/>
          <a:srcRect/>
          <a:stretch>
            <a:fillRect/>
          </a:stretch>
        </p:blipFill>
        <p:spPr bwMode="auto">
          <a:xfrm>
            <a:off x="762000" y="1600200"/>
            <a:ext cx="4114800" cy="5029200"/>
          </a:xfrm>
          <a:prstGeom prst="rect">
            <a:avLst/>
          </a:prstGeom>
          <a:noFill/>
        </p:spPr>
      </p:pic>
      <p:sp>
        <p:nvSpPr>
          <p:cNvPr id="5" name="Rectangle 4"/>
          <p:cNvSpPr/>
          <p:nvPr/>
        </p:nvSpPr>
        <p:spPr>
          <a:xfrm>
            <a:off x="228600" y="710625"/>
            <a:ext cx="8686800" cy="584775"/>
          </a:xfrm>
          <a:prstGeom prst="rect">
            <a:avLst/>
          </a:prstGeom>
        </p:spPr>
        <p:txBody>
          <a:bodyPr wrap="square">
            <a:spAutoFit/>
          </a:bodyPr>
          <a:lstStyle/>
          <a:p>
            <a:r>
              <a:rPr lang="en-US" sz="3200" b="1" dirty="0"/>
              <a:t>50 NĂM CUỘC TỔNG TIẾN CÔNG MẬU THÂN 1968</a:t>
            </a:r>
          </a:p>
        </p:txBody>
      </p:sp>
      <p:pic>
        <p:nvPicPr>
          <p:cNvPr id="6" name="Picture 7" descr="image033">
            <a:hlinkClick r:id="rId3"/>
          </p:cNvPr>
          <p:cNvPicPr>
            <a:picLocks noChangeAspect="1" noChangeArrowheads="1"/>
          </p:cNvPicPr>
          <p:nvPr/>
        </p:nvPicPr>
        <p:blipFill>
          <a:blip r:embed="rId4"/>
          <a:srcRect/>
          <a:stretch>
            <a:fillRect/>
          </a:stretch>
        </p:blipFill>
        <p:spPr bwMode="auto">
          <a:xfrm>
            <a:off x="76200" y="0"/>
            <a:ext cx="1143000" cy="738188"/>
          </a:xfrm>
          <a:prstGeom prst="rect">
            <a:avLst/>
          </a:prstGeom>
          <a:solidFill>
            <a:srgbClr val="FFFFFF"/>
          </a:solidFill>
          <a:ln w="28575">
            <a:solidFill>
              <a:srgbClr val="FFFFFF"/>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err="1" smtClean="0"/>
              <a:t>Khái</a:t>
            </a:r>
            <a:r>
              <a:rPr lang="en-US" dirty="0" smtClean="0"/>
              <a:t> </a:t>
            </a:r>
            <a:r>
              <a:rPr lang="en-US" dirty="0" err="1" smtClean="0"/>
              <a:t>lược</a:t>
            </a:r>
            <a:r>
              <a:rPr lang="en-US" dirty="0" smtClean="0"/>
              <a:t> </a:t>
            </a:r>
            <a:r>
              <a:rPr lang="en-US" dirty="0" err="1" smtClean="0"/>
              <a:t>diễn</a:t>
            </a:r>
            <a:r>
              <a:rPr lang="en-US" dirty="0" smtClean="0"/>
              <a:t> </a:t>
            </a:r>
            <a:r>
              <a:rPr lang="en-US" dirty="0" err="1" smtClean="0"/>
              <a:t>biến</a:t>
            </a:r>
            <a:r>
              <a:rPr lang="en-US" dirty="0" smtClean="0"/>
              <a:t> </a:t>
            </a:r>
            <a:r>
              <a:rPr lang="en-US" dirty="0" err="1" smtClean="0"/>
              <a:t>Mậu</a:t>
            </a:r>
            <a:r>
              <a:rPr lang="en-US" dirty="0" smtClean="0"/>
              <a:t> </a:t>
            </a:r>
            <a:r>
              <a:rPr lang="en-US" dirty="0" err="1" smtClean="0"/>
              <a:t>thân</a:t>
            </a:r>
            <a:r>
              <a:rPr lang="en-US" dirty="0" smtClean="0"/>
              <a:t> 1968</a:t>
            </a:r>
            <a:endParaRPr lang="en-US" dirty="0"/>
          </a:p>
        </p:txBody>
      </p:sp>
      <p:sp>
        <p:nvSpPr>
          <p:cNvPr id="3" name="Content Placeholder 2"/>
          <p:cNvSpPr>
            <a:spLocks noGrp="1"/>
          </p:cNvSpPr>
          <p:nvPr>
            <p:ph idx="1"/>
          </p:nvPr>
        </p:nvSpPr>
        <p:spPr>
          <a:xfrm>
            <a:off x="3810000" y="914400"/>
            <a:ext cx="5181600" cy="5943600"/>
          </a:xfrm>
        </p:spPr>
        <p:txBody>
          <a:bodyPr>
            <a:normAutofit/>
          </a:bodyPr>
          <a:lstStyle/>
          <a:p>
            <a:pPr algn="just">
              <a:buNone/>
            </a:pPr>
            <a:r>
              <a:rPr lang="en-US" sz="2400" dirty="0" smtClean="0">
                <a:latin typeface="+mj-lt"/>
              </a:rPr>
              <a:t>      </a:t>
            </a:r>
            <a:r>
              <a:rPr lang="vi-VN" sz="2400" dirty="0" smtClean="0">
                <a:latin typeface="+mj-lt"/>
              </a:rPr>
              <a:t>Sau </a:t>
            </a:r>
            <a:r>
              <a:rPr lang="vi-VN" sz="2400" dirty="0">
                <a:latin typeface="+mj-lt"/>
              </a:rPr>
              <a:t>10 năm (1954-1964), Mỹ thế chân Pháp nhảy vào miền Nam Việt Nam và sau bốn năm (1961-1964) tiến hành chiến lược “Chiến tranh đặc biệt</a:t>
            </a:r>
            <a:r>
              <a:rPr lang="vi-VN" sz="2400" dirty="0" smtClean="0">
                <a:latin typeface="+mj-lt"/>
              </a:rPr>
              <a:t>”, </a:t>
            </a:r>
            <a:r>
              <a:rPr lang="vi-VN" sz="2400" dirty="0">
                <a:latin typeface="+mj-lt"/>
              </a:rPr>
              <a:t>nhưng </a:t>
            </a:r>
            <a:r>
              <a:rPr lang="vi-VN" sz="2400" dirty="0" smtClean="0">
                <a:latin typeface="+mj-lt"/>
              </a:rPr>
              <a:t>vẫn </a:t>
            </a:r>
            <a:r>
              <a:rPr lang="vi-VN" sz="2400" dirty="0">
                <a:latin typeface="+mj-lt"/>
              </a:rPr>
              <a:t>không dập tắt được phong trào cách mạng miền </a:t>
            </a:r>
            <a:r>
              <a:rPr lang="vi-VN" sz="2400" dirty="0" smtClean="0">
                <a:latin typeface="+mj-lt"/>
              </a:rPr>
              <a:t>Nam</a:t>
            </a:r>
            <a:r>
              <a:rPr lang="en-US" sz="2400" dirty="0" smtClean="0">
                <a:latin typeface="+mj-lt"/>
              </a:rPr>
              <a:t>.</a:t>
            </a:r>
            <a:r>
              <a:rPr lang="vi-VN" sz="2400" dirty="0" smtClean="0">
                <a:latin typeface="+mj-lt"/>
              </a:rPr>
              <a:t>Trước </a:t>
            </a:r>
            <a:r>
              <a:rPr lang="vi-VN" sz="2400" dirty="0">
                <a:latin typeface="+mj-lt"/>
              </a:rPr>
              <a:t>tình hình ấy, đế quốc Mỹ chuyển sang thực hiện chiến lược "Chiến tranh cục bộ", ồ ạt đưa quân Mỹ và chư hầu vào miền Nam; đồng thời, mở rộng hoạt động không quân và hải quân, ném bom bắn phá miền Bắc để gây áp lực hòng làm giảm sự chi viện về sức người, sức của từ hậu phương lớn miền Bắc cho tiền tuyến lớn miền Nam</a:t>
            </a:r>
            <a:r>
              <a:rPr lang="vi-VN" sz="2400" dirty="0" smtClean="0">
                <a:latin typeface="+mj-lt"/>
              </a:rPr>
              <a:t>.</a:t>
            </a:r>
            <a:r>
              <a:rPr lang="en-US" sz="2400" dirty="0" smtClean="0">
                <a:latin typeface="+mj-lt"/>
              </a:rPr>
              <a:t> </a:t>
            </a:r>
            <a:endParaRPr lang="en-US" sz="2400" dirty="0">
              <a:latin typeface="+mj-lt"/>
            </a:endParaRPr>
          </a:p>
        </p:txBody>
      </p:sp>
      <p:pic>
        <p:nvPicPr>
          <p:cNvPr id="24580" name="Picture 4" descr="Káº¿t quáº£ hÃ¬nh áº£nh cho chiÃªn luoc chien tranh cuc bo"/>
          <p:cNvPicPr>
            <a:picLocks noChangeAspect="1" noChangeArrowheads="1"/>
          </p:cNvPicPr>
          <p:nvPr/>
        </p:nvPicPr>
        <p:blipFill>
          <a:blip r:embed="rId2"/>
          <a:srcRect/>
          <a:stretch>
            <a:fillRect/>
          </a:stretch>
        </p:blipFill>
        <p:spPr bwMode="auto">
          <a:xfrm>
            <a:off x="-149225" y="1371600"/>
            <a:ext cx="4340225" cy="422672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76200" y="0"/>
            <a:ext cx="8991600" cy="4114800"/>
          </a:xfrm>
        </p:spPr>
        <p:txBody>
          <a:bodyPr>
            <a:normAutofit/>
          </a:bodyPr>
          <a:lstStyle/>
          <a:p>
            <a:pPr algn="just"/>
            <a:r>
              <a:rPr lang="vi-VN" sz="2800" dirty="0">
                <a:latin typeface="+mj-lt"/>
              </a:rPr>
              <a:t>Sau thất bại nặng nề trong chiến dịch mùa khô 1966 - 1967, Tổng thống Mỹ Giôn-xơn liều lĩnh quyết định đưa thêm 10 vạn quân chiến đấu Mỹ vào miền Nam Việt Nam. Đầu năm 1968, số quân chiến đấu của Mỹ ở miền Nam đã vượt quá nửa triệu tên chưa kể sự yểm trợ của trên 20 vạn quân Mỹ có mặt ở Thái Lan, Phi-líp-pin, Nhật Bản, Guam, Hạm đội 7, cùng với gần 60 vạn quân Ngụy Sài Gòn, gần 7 vạn quân các nước đồng minh của Mỹ.</a:t>
            </a:r>
            <a:endParaRPr lang="en-US" sz="2800" dirty="0">
              <a:latin typeface="+mj-lt"/>
            </a:endParaRPr>
          </a:p>
          <a:p>
            <a:pPr algn="just"/>
            <a:endParaRPr lang="en-US" sz="2800" dirty="0">
              <a:latin typeface="+mj-lt"/>
            </a:endParaRPr>
          </a:p>
        </p:txBody>
      </p:sp>
      <p:pic>
        <p:nvPicPr>
          <p:cNvPr id="13314" name="Picture 2" descr="Káº¿t quáº£ hÃ¬nh áº£nh cho my o at dua quan vao viet nam nam 1968"/>
          <p:cNvPicPr>
            <a:picLocks noChangeAspect="1" noChangeArrowheads="1"/>
          </p:cNvPicPr>
          <p:nvPr/>
        </p:nvPicPr>
        <p:blipFill>
          <a:blip r:embed="rId2"/>
          <a:srcRect/>
          <a:stretch>
            <a:fillRect/>
          </a:stretch>
        </p:blipFill>
        <p:spPr bwMode="auto">
          <a:xfrm>
            <a:off x="1828800" y="3505200"/>
            <a:ext cx="5867400" cy="3576984"/>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1066800"/>
            <a:ext cx="3962400" cy="6400800"/>
          </a:xfrm>
        </p:spPr>
        <p:txBody>
          <a:bodyPr>
            <a:noAutofit/>
          </a:bodyPr>
          <a:lstStyle/>
          <a:p>
            <a:pPr algn="just"/>
            <a:r>
              <a:rPr lang="vi-VN" sz="2400" dirty="0" smtClean="0">
                <a:latin typeface="+mj-lt"/>
              </a:rPr>
              <a:t>Tháng 5 và tháng 6-1967, Bộ Chính trị họp dưới sự chủ toạ của Chủ tịch Hồ Chí Minh đánh giá tình hình mọi mặt và xem xét dự thảo kế hoạch chiến lược Đông Xuân 1967 - </a:t>
            </a:r>
            <a:r>
              <a:rPr lang="vi-VN" sz="2400" dirty="0" smtClean="0">
                <a:latin typeface="+mj-lt"/>
              </a:rPr>
              <a:t>1968</a:t>
            </a:r>
            <a:endParaRPr lang="en-US" sz="2400" dirty="0" smtClean="0">
              <a:latin typeface="+mj-lt"/>
            </a:endParaRPr>
          </a:p>
        </p:txBody>
      </p:sp>
      <p:pic>
        <p:nvPicPr>
          <p:cNvPr id="12290" name="Picture 2" descr="Káº¿t quáº£ hÃ¬nh áº£nh cho hop ban ke hoach mau than 1968"/>
          <p:cNvPicPr>
            <a:picLocks noChangeAspect="1" noChangeArrowheads="1"/>
          </p:cNvPicPr>
          <p:nvPr/>
        </p:nvPicPr>
        <p:blipFill>
          <a:blip r:embed="rId2"/>
          <a:srcRect/>
          <a:stretch>
            <a:fillRect/>
          </a:stretch>
        </p:blipFill>
        <p:spPr bwMode="auto">
          <a:xfrm>
            <a:off x="4117975" y="1066800"/>
            <a:ext cx="5016137" cy="3657600"/>
          </a:xfrm>
          <a:prstGeom prst="rect">
            <a:avLst/>
          </a:prstGeom>
          <a:noFill/>
        </p:spPr>
      </p:pic>
      <p:sp>
        <p:nvSpPr>
          <p:cNvPr id="5" name="Content Placeholder 2"/>
          <p:cNvSpPr txBox="1">
            <a:spLocks/>
          </p:cNvSpPr>
          <p:nvPr/>
        </p:nvSpPr>
        <p:spPr>
          <a:xfrm>
            <a:off x="-76200" y="4876800"/>
            <a:ext cx="8991600" cy="1219200"/>
          </a:xfrm>
          <a:prstGeom prst="rect">
            <a:avLst/>
          </a:prstGeom>
        </p:spPr>
        <p:txBody>
          <a:bodyPr vert="horz" lIns="91440" tIns="45720" rIns="91440" bIns="45720" rtlCol="0">
            <a:noAutofit/>
          </a:bodyPr>
          <a:lstStyle/>
          <a:p>
            <a:pPr marL="342900" marR="0" lvl="0" indent="-34290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vi-VN" sz="2400" b="0" i="0" u="none" strike="noStrike" kern="1200" cap="none" spc="0" normalizeH="0" baseline="0" noProof="0" dirty="0" smtClean="0">
                <a:ln>
                  <a:noFill/>
                </a:ln>
                <a:solidFill>
                  <a:schemeClr val="tx1"/>
                </a:solidFill>
                <a:effectLst/>
                <a:uLnTx/>
                <a:uFillTx/>
                <a:latin typeface="+mj-lt"/>
                <a:ea typeface="+mn-ea"/>
                <a:cs typeface="+mn-cs"/>
              </a:rPr>
              <a:t>Tháng 12-1967, Bộ Chính trị họp phiên đặc biệt, chính thức thông qua Kế hoạch chiến lược năm 1968 và nhiệm vụ của quân và dân ta, chủ trương chuyển cuộc chiến tranh cách mạng của nhân dân ta ở miền Nam sang một thời kỳ mới.</a:t>
            </a:r>
            <a:endParaRPr kumimoji="0" lang="en-US" sz="2400" b="0" i="0" u="none" strike="noStrike" kern="1200" cap="none" spc="0" normalizeH="0" baseline="0" noProof="0" dirty="0">
              <a:ln>
                <a:noFill/>
              </a:ln>
              <a:solidFill>
                <a:schemeClr val="tx1"/>
              </a:solidFill>
              <a:effectLst/>
              <a:uLnTx/>
              <a:uFillTx/>
              <a:latin typeface="+mj-lt"/>
              <a:ea typeface="+mn-ea"/>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304800"/>
            <a:ext cx="4419600" cy="5821363"/>
          </a:xfrm>
        </p:spPr>
        <p:txBody>
          <a:bodyPr>
            <a:normAutofit fontScale="85000" lnSpcReduction="10000"/>
          </a:bodyPr>
          <a:lstStyle/>
          <a:p>
            <a:pPr algn="just"/>
            <a:r>
              <a:rPr lang="vi-VN" dirty="0">
                <a:latin typeface="+mj-lt"/>
              </a:rPr>
              <a:t>Các hoạt động nghi binh, đặc biệt chiến dịch Đường 9 - Khe Sanh đã làm cho Bộ Chỉ huy quân sự Mỹ tại miền Nam và giới lãnh đạo Oa-sinh-tơn bị lạc hướng. Trong khi họ dồn toàn trí và lực lượng ra hướng Đường 9 - Khe Sanh và nhận định đây là chiến trường chính, thì cuộc Tổng tiến công và nổi dậy bất ngờ diễn ra ở một loạt đô thị trên toàn miền Nam.</a:t>
            </a:r>
            <a:endParaRPr lang="en-US" dirty="0">
              <a:latin typeface="+mj-lt"/>
            </a:endParaRPr>
          </a:p>
        </p:txBody>
      </p:sp>
      <p:pic>
        <p:nvPicPr>
          <p:cNvPr id="11266" name="Picture 2" descr="Káº¿t quáº£ hÃ¬nh áº£nh cho ÄÆ°á»ng 9 khe sanh"/>
          <p:cNvPicPr>
            <a:picLocks noChangeAspect="1" noChangeArrowheads="1"/>
          </p:cNvPicPr>
          <p:nvPr/>
        </p:nvPicPr>
        <p:blipFill>
          <a:blip r:embed="rId2"/>
          <a:srcRect/>
          <a:stretch>
            <a:fillRect/>
          </a:stretch>
        </p:blipFill>
        <p:spPr bwMode="auto">
          <a:xfrm>
            <a:off x="5105400" y="457200"/>
            <a:ext cx="3613785" cy="5334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457200"/>
            <a:ext cx="3810000" cy="2209800"/>
          </a:xfrm>
        </p:spPr>
        <p:txBody>
          <a:bodyPr>
            <a:noAutofit/>
          </a:bodyPr>
          <a:lstStyle/>
          <a:p>
            <a:r>
              <a:rPr lang="vi-VN" sz="2400" dirty="0">
                <a:latin typeface="+mj-lt"/>
              </a:rPr>
              <a:t> Đúng 0 giờ ngày 29/1/1968 (giao thừa theo lịch miền Bắc) quân ta tiến công địch tại sân bay Nha Trang (</a:t>
            </a:r>
            <a:r>
              <a:rPr lang="vi-VN" sz="2400" dirty="0" smtClean="0">
                <a:latin typeface="+mj-lt"/>
              </a:rPr>
              <a:t>Khánh</a:t>
            </a:r>
            <a:r>
              <a:rPr lang="en-US" sz="2400" dirty="0" smtClean="0">
                <a:latin typeface="+mj-lt"/>
              </a:rPr>
              <a:t> </a:t>
            </a:r>
            <a:r>
              <a:rPr lang="vi-VN" sz="2400" dirty="0" smtClean="0">
                <a:latin typeface="+mj-lt"/>
              </a:rPr>
              <a:t>Hòa</a:t>
            </a:r>
            <a:r>
              <a:rPr lang="vi-VN" sz="2400" dirty="0">
                <a:latin typeface="+mj-lt"/>
              </a:rPr>
              <a:t>).</a:t>
            </a:r>
            <a:r>
              <a:rPr lang="vi-VN" sz="2400" dirty="0" smtClean="0">
                <a:latin typeface="+mj-lt"/>
              </a:rPr>
              <a:t/>
            </a:r>
            <a:br>
              <a:rPr lang="vi-VN" sz="2400" dirty="0" smtClean="0">
                <a:latin typeface="+mj-lt"/>
              </a:rPr>
            </a:br>
            <a:r>
              <a:rPr lang="vi-VN" sz="2400" dirty="0" smtClean="0">
                <a:latin typeface="+mj-lt"/>
              </a:rPr>
              <a:t>miền </a:t>
            </a:r>
            <a:r>
              <a:rPr lang="vi-VN" sz="2400" dirty="0">
                <a:latin typeface="+mj-lt"/>
              </a:rPr>
              <a:t>Trung đã nổ súng tiến công</a:t>
            </a:r>
            <a:endParaRPr lang="en-US" sz="2400" dirty="0">
              <a:latin typeface="+mj-lt"/>
            </a:endParaRPr>
          </a:p>
        </p:txBody>
      </p:sp>
      <p:pic>
        <p:nvPicPr>
          <p:cNvPr id="4" name="Picture 3" descr="image0014.jpg"/>
          <p:cNvPicPr>
            <a:picLocks noChangeAspect="1"/>
          </p:cNvPicPr>
          <p:nvPr/>
        </p:nvPicPr>
        <p:blipFill>
          <a:blip r:embed="rId2"/>
          <a:stretch>
            <a:fillRect/>
          </a:stretch>
        </p:blipFill>
        <p:spPr>
          <a:xfrm>
            <a:off x="3964023" y="-1"/>
            <a:ext cx="4951377" cy="3505201"/>
          </a:xfrm>
          <a:prstGeom prst="rect">
            <a:avLst/>
          </a:prstGeom>
        </p:spPr>
      </p:pic>
      <p:sp>
        <p:nvSpPr>
          <p:cNvPr id="5" name="Content Placeholder 2"/>
          <p:cNvSpPr txBox="1">
            <a:spLocks/>
          </p:cNvSpPr>
          <p:nvPr/>
        </p:nvSpPr>
        <p:spPr>
          <a:xfrm>
            <a:off x="228600" y="3429000"/>
            <a:ext cx="8153400" cy="3200400"/>
          </a:xfrm>
          <a:prstGeom prst="rect">
            <a:avLst/>
          </a:prstGeom>
        </p:spPr>
        <p:txBody>
          <a:bodyPr vert="horz" lIns="91440" tIns="45720" rIns="91440" bIns="45720" rtlCol="0">
            <a:noAutofit/>
          </a:bodyPr>
          <a:lstStyle/>
          <a:p>
            <a:pPr marL="342900" marR="0" lvl="0" indent="-342900" algn="l" defTabSz="914400" rtl="0" eaLnBrk="1" fontAlgn="auto" latinLnBrk="0" hangingPunct="1">
              <a:lnSpc>
                <a:spcPct val="100000"/>
              </a:lnSpc>
              <a:spcBef>
                <a:spcPct val="20000"/>
              </a:spcBef>
              <a:spcAft>
                <a:spcPts val="0"/>
              </a:spcAft>
              <a:buClrTx/>
              <a:buSzTx/>
              <a:tabLst/>
              <a:defRPr/>
            </a:pPr>
            <a:r>
              <a:rPr kumimoji="0" lang="vi-VN" sz="2400" b="0" i="0" u="none" strike="noStrike" kern="1200" cap="none" spc="0" normalizeH="0" baseline="0" noProof="0" dirty="0" smtClean="0">
                <a:ln>
                  <a:noFill/>
                </a:ln>
                <a:solidFill>
                  <a:schemeClr val="tx1"/>
                </a:solidFill>
                <a:effectLst/>
                <a:uLnTx/>
                <a:uFillTx/>
                <a:latin typeface="+mj-lt"/>
                <a:ea typeface="+mn-ea"/>
                <a:cs typeface="+mn-cs"/>
              </a:rPr>
              <a:t/>
            </a:r>
            <a:br>
              <a:rPr kumimoji="0" lang="vi-VN" sz="2400" b="0" i="0" u="none" strike="noStrike" kern="1200" cap="none" spc="0" normalizeH="0" baseline="0" noProof="0" dirty="0" smtClean="0">
                <a:ln>
                  <a:noFill/>
                </a:ln>
                <a:solidFill>
                  <a:schemeClr val="tx1"/>
                </a:solidFill>
                <a:effectLst/>
                <a:uLnTx/>
                <a:uFillTx/>
                <a:latin typeface="+mj-lt"/>
                <a:ea typeface="+mn-ea"/>
                <a:cs typeface="+mn-cs"/>
              </a:rPr>
            </a:br>
            <a:r>
              <a:rPr kumimoji="0" lang="vi-VN" sz="2400" b="0" i="0" u="none" strike="noStrike" kern="1200" cap="none" spc="0" normalizeH="0" baseline="0" noProof="0" dirty="0" smtClean="0">
                <a:ln>
                  <a:noFill/>
                </a:ln>
                <a:solidFill>
                  <a:schemeClr val="tx1"/>
                </a:solidFill>
                <a:effectLst/>
                <a:uLnTx/>
                <a:uFillTx/>
                <a:latin typeface="+mj-lt"/>
                <a:ea typeface="+mn-ea"/>
                <a:cs typeface="+mn-cs"/>
              </a:rPr>
              <a:t>+ Từ 0 giờ 30 phút đến 1 giờ 15 phút ngày 30 tháng 1 năm 1968 (đêm giao thừa Tết Mậu Thân theo lịch miền Nam) ta đồng loạt tiến công vào thị trấn Tân Cảnh, thị xã Kon Tum (Kon Tum), thị xã Buôn Ma Thuột (Đắk Lắk), thị xã Plây Cu (Gia Lai), thành phố Qui Nhơn (Bình Định), thành phố Đà Nẵng, thị xã Hội An... Như vậy, cả dải đất miền Trung đã nổ súng tiến công</a:t>
            </a:r>
            <a:endParaRPr kumimoji="0" lang="en-US" sz="2400" b="0" i="0" u="none" strike="noStrike" kern="1200" cap="none" spc="0" normalizeH="0" baseline="0" noProof="0" dirty="0" smtClean="0">
              <a:ln>
                <a:noFill/>
              </a:ln>
              <a:solidFill>
                <a:schemeClr val="tx1"/>
              </a:solidFill>
              <a:effectLst/>
              <a:uLnTx/>
              <a:uFillTx/>
              <a:latin typeface="+mj-lt"/>
              <a:ea typeface="+mn-ea"/>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60437"/>
            <a:ext cx="8229600" cy="4525963"/>
          </a:xfrm>
        </p:spPr>
        <p:txBody>
          <a:bodyPr>
            <a:normAutofit fontScale="85000" lnSpcReduction="10000"/>
          </a:bodyPr>
          <a:lstStyle/>
          <a:p>
            <a:r>
              <a:rPr lang="vi-VN" b="1" dirty="0">
                <a:latin typeface="+mj-lt"/>
              </a:rPr>
              <a:t>Tại</a:t>
            </a:r>
            <a:r>
              <a:rPr lang="vi-VN" dirty="0">
                <a:latin typeface="+mj-lt"/>
              </a:rPr>
              <a:t> </a:t>
            </a:r>
            <a:r>
              <a:rPr lang="vi-VN" b="1" dirty="0">
                <a:latin typeface="+mj-lt"/>
              </a:rPr>
              <a:t>Sài Gòn - Gia Định</a:t>
            </a:r>
            <a:r>
              <a:rPr lang="vi-VN" dirty="0">
                <a:latin typeface="+mj-lt"/>
              </a:rPr>
              <a:t> là trọng điểm lớn nhất của Tổng tiến công và nổi dậy xuân Mậu Thân 1968, bởi vì đây là trung tâm đầu não chỉ đạo toàn bộ bộ máy điều hành chiến tranh </a:t>
            </a:r>
            <a:r>
              <a:rPr lang="vi-VN" dirty="0" smtClean="0">
                <a:latin typeface="+mj-lt"/>
              </a:rPr>
              <a:t>của. Ngay từ phút đầu nổ súng, biệt động ta đã đồng loạt đánh vào các mục tiêu quy định: Dinh Độc Lập, Bộ Tổng tham mưu Quân lực Việt Nam Cộng hoà, Bộ Tư lệnh Hải quân, sân bay Tân Sơn Nhất, Đài Phát thanh, toà Đại sứ Mỹ. Trận đánh toà Đại sứ Mỹ hơn 6 tiếng đồng hồ với 17 chiến sĩ biệt động của ta đương đầu với lực lượng quân cảnh, lính dù của Mỹ đã gây một tiếng vang lớn làm chấn động nước Mỹ</a:t>
            </a:r>
            <a:r>
              <a:rPr lang="vi-VN" dirty="0" smtClean="0">
                <a:latin typeface="+mj-lt"/>
              </a:rPr>
              <a:t>.</a:t>
            </a:r>
            <a:endParaRPr lang="en-US" dirty="0" smtClean="0">
              <a:latin typeface="+mj-l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8229600" cy="4525963"/>
          </a:xfrm>
        </p:spPr>
        <p:txBody>
          <a:bodyPr>
            <a:noAutofit/>
          </a:bodyPr>
          <a:lstStyle/>
          <a:p>
            <a:r>
              <a:rPr lang="vi-VN" sz="2800" dirty="0">
                <a:latin typeface="+mj-lt"/>
              </a:rPr>
              <a:t>Tiếp theo đợt I, chúng ta còn mở đợt tiến công mùa hè (đợt II) từ tháng 5-1968 đánh vào 30 thành phố, thị xã, quận lỵ, chi khu</a:t>
            </a:r>
            <a:r>
              <a:rPr lang="vi-VN" sz="2800" dirty="0" smtClean="0">
                <a:latin typeface="+mj-lt"/>
              </a:rPr>
              <a:t>; </a:t>
            </a:r>
            <a:r>
              <a:rPr lang="vi-VN" sz="2800" dirty="0">
                <a:latin typeface="+mj-lt"/>
              </a:rPr>
              <a:t>từ ngày 17-8-1968, ta mở đợt tấn công lần thứ 3. </a:t>
            </a:r>
            <a:r>
              <a:rPr lang="vi-VN" sz="2800" dirty="0" smtClean="0">
                <a:latin typeface="+mj-lt"/>
              </a:rPr>
              <a:t>Quân </a:t>
            </a:r>
            <a:r>
              <a:rPr lang="vi-VN" sz="2800" dirty="0">
                <a:latin typeface="+mj-lt"/>
              </a:rPr>
              <a:t>ta đã đánh vào 27 thành phố, thị xã, 100 thị trấn, huyện lỵ, chi khu, 107 sân bay, 30 kho hậu cần lớn, 6 bộ tư lệnh sư đoàn Mỹ - ngụy.</a:t>
            </a:r>
            <a:r>
              <a:rPr lang="vi-VN" sz="2800" dirty="0" smtClean="0">
                <a:latin typeface="+mj-lt"/>
              </a:rPr>
              <a:t/>
            </a:r>
            <a:br>
              <a:rPr lang="vi-VN" sz="2800" dirty="0" smtClean="0">
                <a:latin typeface="+mj-lt"/>
              </a:rPr>
            </a:br>
            <a:r>
              <a:rPr lang="vi-VN" sz="2800" dirty="0">
                <a:latin typeface="+mj-lt"/>
              </a:rPr>
              <a:t>Hai đợt tiến công lần thứ II và III bồi tiếp đòn nặng vào ý chí xâm lược của đế quốc Mỹ, gây cho chúng những tổn thất lớn về sinh lực và phương tiện chiến tranh.</a:t>
            </a:r>
            <a:endParaRPr lang="en-US" sz="2800" dirty="0">
              <a:latin typeface="+mj-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457200"/>
            <a:ext cx="8686800" cy="1143000"/>
          </a:xfrm>
        </p:spPr>
        <p:txBody>
          <a:bodyPr>
            <a:noAutofit/>
          </a:bodyPr>
          <a:lstStyle/>
          <a:p>
            <a:r>
              <a:rPr lang="en-US" sz="3600" b="1" dirty="0"/>
              <a:t> Ý </a:t>
            </a:r>
            <a:r>
              <a:rPr lang="en-US" sz="3600" b="1" dirty="0" err="1"/>
              <a:t>nghĩa</a:t>
            </a:r>
            <a:r>
              <a:rPr lang="en-US" sz="3600" b="1" dirty="0"/>
              <a:t> </a:t>
            </a:r>
            <a:r>
              <a:rPr lang="en-US" sz="3600" b="1" dirty="0" err="1"/>
              <a:t>cuộc</a:t>
            </a:r>
            <a:r>
              <a:rPr lang="en-US" sz="3600" b="1" dirty="0"/>
              <a:t> </a:t>
            </a:r>
            <a:r>
              <a:rPr lang="en-US" sz="3600" b="1" dirty="0" err="1"/>
              <a:t>Tổng</a:t>
            </a:r>
            <a:r>
              <a:rPr lang="en-US" sz="3600" b="1" dirty="0"/>
              <a:t> </a:t>
            </a:r>
            <a:r>
              <a:rPr lang="en-US" sz="3600" b="1" dirty="0" err="1"/>
              <a:t>tiến</a:t>
            </a:r>
            <a:r>
              <a:rPr lang="en-US" sz="3600" b="1" dirty="0"/>
              <a:t> </a:t>
            </a:r>
            <a:r>
              <a:rPr lang="en-US" sz="3600" b="1" dirty="0" err="1"/>
              <a:t>công</a:t>
            </a:r>
            <a:r>
              <a:rPr lang="en-US" sz="3600" b="1" dirty="0"/>
              <a:t> </a:t>
            </a:r>
            <a:r>
              <a:rPr lang="en-US" sz="3600" b="1" dirty="0" err="1"/>
              <a:t>và</a:t>
            </a:r>
            <a:r>
              <a:rPr lang="en-US" sz="3600" b="1" dirty="0"/>
              <a:t> </a:t>
            </a:r>
            <a:r>
              <a:rPr lang="en-US" sz="3600" b="1" dirty="0" err="1"/>
              <a:t>nổi</a:t>
            </a:r>
            <a:r>
              <a:rPr lang="en-US" sz="3600" b="1" dirty="0"/>
              <a:t> </a:t>
            </a:r>
            <a:r>
              <a:rPr lang="en-US" sz="3600" b="1" dirty="0" err="1"/>
              <a:t>dậy</a:t>
            </a:r>
            <a:r>
              <a:rPr lang="en-US" sz="3600" b="1" dirty="0"/>
              <a:t> </a:t>
            </a:r>
            <a:r>
              <a:rPr lang="en-US" sz="3600" b="1" dirty="0" err="1"/>
              <a:t>xuân</a:t>
            </a:r>
            <a:r>
              <a:rPr lang="en-US" sz="3600" b="1" dirty="0"/>
              <a:t> </a:t>
            </a:r>
            <a:r>
              <a:rPr lang="en-US" sz="3600" b="1" dirty="0" err="1"/>
              <a:t>Mậu</a:t>
            </a:r>
            <a:r>
              <a:rPr lang="en-US" sz="3600" b="1" dirty="0"/>
              <a:t> </a:t>
            </a:r>
            <a:r>
              <a:rPr lang="en-US" sz="3600" b="1" dirty="0" err="1"/>
              <a:t>Thân</a:t>
            </a:r>
            <a:r>
              <a:rPr lang="en-US" sz="3600" b="1" dirty="0"/>
              <a:t> 1968</a:t>
            </a:r>
            <a:endParaRPr lang="en-US" sz="3600" dirty="0"/>
          </a:p>
        </p:txBody>
      </p:sp>
      <p:sp>
        <p:nvSpPr>
          <p:cNvPr id="3" name="Content Placeholder 2"/>
          <p:cNvSpPr>
            <a:spLocks noGrp="1"/>
          </p:cNvSpPr>
          <p:nvPr>
            <p:ph idx="1"/>
          </p:nvPr>
        </p:nvSpPr>
        <p:spPr>
          <a:xfrm>
            <a:off x="152400" y="2560637"/>
            <a:ext cx="8458200" cy="4525963"/>
          </a:xfrm>
        </p:spPr>
        <p:txBody>
          <a:bodyPr>
            <a:noAutofit/>
          </a:bodyPr>
          <a:lstStyle/>
          <a:p>
            <a:pPr algn="just"/>
            <a:r>
              <a:rPr lang="vi-VN" dirty="0">
                <a:latin typeface="+mj-lt"/>
              </a:rPr>
              <a:t>Cuộc Tổng tiến công và nổi dậy xuân Mậu Thân 1968 là một sự kiện có ý nghĩa chiến lược, đã giáng đòn quyết định vào ý chí xâm lược của đế quốc Mỹ, tạo bước ngoặt quyết định cho cuộc kháng chiến chống Mỹ, cứu nước của dân tộc ta đi tới thắng </a:t>
            </a:r>
            <a:r>
              <a:rPr lang="vi-VN" dirty="0" smtClean="0">
                <a:latin typeface="+mj-lt"/>
              </a:rPr>
              <a:t>lợi.</a:t>
            </a:r>
            <a:endParaRPr lang="en-US" dirty="0" smtClean="0">
              <a:latin typeface="+mj-l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8600" y="381000"/>
            <a:ext cx="8458200" cy="4525963"/>
          </a:xfrm>
        </p:spPr>
        <p:txBody>
          <a:bodyPr>
            <a:noAutofit/>
          </a:bodyPr>
          <a:lstStyle/>
          <a:p>
            <a:pPr algn="just"/>
            <a:r>
              <a:rPr lang="vi-VN" sz="2800" dirty="0" smtClean="0">
                <a:latin typeface="+mj-lt"/>
              </a:rPr>
              <a:t>Tổng tiến công và nổi dậy xuân Mậu Thân 1968 diễn ra khi nỗ lực xâm lược của Mỹ ở Việt Nam lên tới đỉnh cao, khi lực lượng so sánh giữa ta và địch trên chiến trường nghiêng mạnh về phía Mỹ và chính quyền Sài Gòn. Bằng cuộc tiến công và nổi dậy đồng loạt, táo bạo, dũng mãnh, nhằm vào đô thị trên toàn miền Nam, quân và dân ta đã đánh đòn quyết định vào ý chí xâm lược của đế quốc Mỹ, buộc chúng phải đơn phương “xuống thang chiến tranh”, khởi đầu cho một quá trình đi xuống về mặt chiến lược. Quá trình đó là không thể đảo ngược cho dù phải 5 năm sau Mỹ mới rút hết quân ra khỏi miền Nam và phải 7 năm sau chế độ Sài Gòn mới sụp đổ, nhưng về mặt chiến lược, Mỹ đã thua cuộc từ mùa xuân năm 1968</a:t>
            </a:r>
            <a:r>
              <a:rPr lang="vi-VN" sz="2800" i="1" dirty="0" smtClean="0">
                <a:latin typeface="+mj-lt"/>
              </a:rPr>
              <a:t>.</a:t>
            </a:r>
            <a:endParaRPr lang="en-US" sz="2800" dirty="0" smtClean="0">
              <a:latin typeface="+mj-lt"/>
            </a:endParaRPr>
          </a:p>
          <a:p>
            <a:pPr algn="just"/>
            <a:endParaRPr lang="en-US" sz="2800" dirty="0">
              <a:latin typeface="+mj-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914401"/>
            <a:ext cx="8686800" cy="6629399"/>
          </a:xfrm>
        </p:spPr>
        <p:txBody>
          <a:bodyPr>
            <a:normAutofit/>
          </a:bodyPr>
          <a:lstStyle/>
          <a:p>
            <a:pPr algn="just"/>
            <a:r>
              <a:rPr lang="vi-VN" sz="2800" dirty="0">
                <a:latin typeface="+mj-lt"/>
              </a:rPr>
              <a:t> Cuộc Tổng tiến công và nổi dậy xuân Mậu Thân 1968 dù chưa đạt được yêu cầu theo khả năng thứ nhất như dự kiến; và phải hy sinh to lớn, nhưng quân và dân ta đã xoay chuyển được cục diện chiến tranh, tiếp tục đưa sự nghiệp kháng chiến tiến lên theo phương hướng chiến lược mà Chủ tịch Hồ Chí Minh đã chỉ ra trong </a:t>
            </a:r>
            <a:r>
              <a:rPr lang="vi-VN" sz="2800" i="1" dirty="0">
                <a:latin typeface="+mj-lt"/>
              </a:rPr>
              <a:t>Thư chúc Tết </a:t>
            </a:r>
            <a:r>
              <a:rPr lang="vi-VN" sz="2800" dirty="0">
                <a:latin typeface="+mj-lt"/>
              </a:rPr>
              <a:t>năm 1969; "</a:t>
            </a:r>
            <a:r>
              <a:rPr lang="vi-VN" sz="2800" i="1" dirty="0">
                <a:latin typeface="+mj-lt"/>
              </a:rPr>
              <a:t>Vì</a:t>
            </a:r>
            <a:r>
              <a:rPr lang="vi-VN" sz="2800" dirty="0">
                <a:latin typeface="+mj-lt"/>
              </a:rPr>
              <a:t> </a:t>
            </a:r>
            <a:r>
              <a:rPr lang="vi-VN" sz="2800" i="1" dirty="0">
                <a:latin typeface="+mj-lt"/>
              </a:rPr>
              <a:t>độc lập, vì tự do; đánh cho Mỹ cút, đánh cho ngụy nhào </a:t>
            </a:r>
            <a:r>
              <a:rPr lang="vi-VN" sz="2800" dirty="0" smtClean="0">
                <a:latin typeface="+mj-lt"/>
              </a:rPr>
              <a:t>".</a:t>
            </a:r>
            <a:endParaRPr lang="en-US" sz="2800" dirty="0">
              <a:latin typeface="+mj-l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8600" y="304800"/>
            <a:ext cx="8686800" cy="4525963"/>
          </a:xfrm>
        </p:spPr>
        <p:txBody>
          <a:bodyPr>
            <a:noAutofit/>
          </a:bodyPr>
          <a:lstStyle/>
          <a:p>
            <a:pPr lvl="0" algn="just"/>
            <a:r>
              <a:rPr lang="vi-VN" sz="2800" dirty="0" smtClean="0">
                <a:solidFill>
                  <a:prstClr val="black"/>
                </a:solidFill>
                <a:latin typeface="Times New Roman"/>
              </a:rPr>
              <a:t>Cuộc Tổng tiến công và nổi dậy xuân Mậu Thân 1968 ta tiêu diệt, tiêu hao một lực lượng quan trọng quân địch, phá huỷ nhiều vũ khí, phương tiện chiến tranh, phá vỡ hệ thống phòng thủ đô thị của chúng trên quy mô toàn miền Nam</a:t>
            </a:r>
            <a:r>
              <a:rPr lang="vi-VN" sz="2800" dirty="0" smtClean="0">
                <a:solidFill>
                  <a:prstClr val="black"/>
                </a:solidFill>
                <a:latin typeface="+mj-lt"/>
              </a:rPr>
              <a:t>, </a:t>
            </a:r>
            <a:r>
              <a:rPr lang="en-US" sz="2800" dirty="0" err="1" smtClean="0">
                <a:solidFill>
                  <a:prstClr val="black"/>
                </a:solidFill>
                <a:latin typeface="+mj-lt"/>
              </a:rPr>
              <a:t>đánh</a:t>
            </a:r>
            <a:r>
              <a:rPr lang="en-US" sz="2800" dirty="0" smtClean="0">
                <a:solidFill>
                  <a:prstClr val="black"/>
                </a:solidFill>
                <a:latin typeface="+mj-lt"/>
              </a:rPr>
              <a:t> </a:t>
            </a:r>
            <a:r>
              <a:rPr lang="en-US" sz="2800" dirty="0" err="1" smtClean="0">
                <a:solidFill>
                  <a:prstClr val="black"/>
                </a:solidFill>
                <a:latin typeface="+mj-lt"/>
              </a:rPr>
              <a:t>dấu</a:t>
            </a:r>
            <a:r>
              <a:rPr lang="en-US" sz="2800" dirty="0" smtClean="0">
                <a:solidFill>
                  <a:prstClr val="black"/>
                </a:solidFill>
                <a:latin typeface="+mj-lt"/>
              </a:rPr>
              <a:t> </a:t>
            </a:r>
            <a:r>
              <a:rPr lang="en-US" sz="2800" dirty="0" err="1" smtClean="0">
                <a:solidFill>
                  <a:prstClr val="black"/>
                </a:solidFill>
                <a:latin typeface="+mj-lt"/>
              </a:rPr>
              <a:t>sự</a:t>
            </a:r>
            <a:r>
              <a:rPr lang="en-US" sz="2800" dirty="0" smtClean="0">
                <a:solidFill>
                  <a:prstClr val="black"/>
                </a:solidFill>
                <a:latin typeface="+mj-lt"/>
              </a:rPr>
              <a:t> </a:t>
            </a:r>
            <a:r>
              <a:rPr lang="en-US" sz="2800" dirty="0" err="1" smtClean="0">
                <a:solidFill>
                  <a:prstClr val="black"/>
                </a:solidFill>
                <a:latin typeface="+mj-lt"/>
              </a:rPr>
              <a:t>thất</a:t>
            </a:r>
            <a:r>
              <a:rPr lang="en-US" sz="2800" dirty="0" smtClean="0">
                <a:solidFill>
                  <a:prstClr val="black"/>
                </a:solidFill>
                <a:latin typeface="+mj-lt"/>
              </a:rPr>
              <a:t> </a:t>
            </a:r>
            <a:r>
              <a:rPr lang="en-US" sz="2800" dirty="0" err="1" smtClean="0">
                <a:solidFill>
                  <a:prstClr val="black"/>
                </a:solidFill>
                <a:latin typeface="+mj-lt"/>
              </a:rPr>
              <a:t>bại</a:t>
            </a:r>
            <a:r>
              <a:rPr lang="en-US" sz="2800" dirty="0" smtClean="0">
                <a:solidFill>
                  <a:prstClr val="black"/>
                </a:solidFill>
                <a:latin typeface="+mj-lt"/>
              </a:rPr>
              <a:t> </a:t>
            </a:r>
            <a:r>
              <a:rPr lang="en-US" sz="2800" dirty="0" err="1" smtClean="0">
                <a:solidFill>
                  <a:prstClr val="black"/>
                </a:solidFill>
                <a:latin typeface="+mj-lt"/>
              </a:rPr>
              <a:t>của</a:t>
            </a:r>
            <a:r>
              <a:rPr lang="en-US" sz="2800" dirty="0" smtClean="0">
                <a:solidFill>
                  <a:prstClr val="black"/>
                </a:solidFill>
                <a:latin typeface="+mj-lt"/>
              </a:rPr>
              <a:t> </a:t>
            </a:r>
            <a:r>
              <a:rPr lang="en-US" sz="2800" dirty="0" err="1" smtClean="0">
                <a:solidFill>
                  <a:prstClr val="black"/>
                </a:solidFill>
                <a:latin typeface="+mj-lt"/>
              </a:rPr>
              <a:t>Mỹ</a:t>
            </a:r>
            <a:r>
              <a:rPr lang="en-US" sz="2800" dirty="0" smtClean="0">
                <a:solidFill>
                  <a:prstClr val="black"/>
                </a:solidFill>
                <a:latin typeface="+mj-lt"/>
              </a:rPr>
              <a:t> </a:t>
            </a:r>
            <a:r>
              <a:rPr lang="en-US" sz="2800" dirty="0" err="1" smtClean="0">
                <a:solidFill>
                  <a:prstClr val="black"/>
                </a:solidFill>
                <a:latin typeface="+mj-lt"/>
              </a:rPr>
              <a:t>trong</a:t>
            </a:r>
            <a:r>
              <a:rPr lang="en-US" sz="2800" dirty="0" smtClean="0">
                <a:solidFill>
                  <a:prstClr val="black"/>
                </a:solidFill>
                <a:latin typeface="+mj-lt"/>
              </a:rPr>
              <a:t> “</a:t>
            </a:r>
            <a:r>
              <a:rPr lang="en-US" sz="2800" dirty="0" err="1" smtClean="0">
                <a:solidFill>
                  <a:prstClr val="black"/>
                </a:solidFill>
                <a:latin typeface="+mj-lt"/>
              </a:rPr>
              <a:t>chiến</a:t>
            </a:r>
            <a:r>
              <a:rPr lang="en-US" sz="2800" dirty="0" smtClean="0">
                <a:solidFill>
                  <a:prstClr val="black"/>
                </a:solidFill>
                <a:latin typeface="+mj-lt"/>
              </a:rPr>
              <a:t> </a:t>
            </a:r>
            <a:r>
              <a:rPr lang="en-US" sz="2800" dirty="0" err="1" smtClean="0">
                <a:solidFill>
                  <a:prstClr val="black"/>
                </a:solidFill>
                <a:latin typeface="+mj-lt"/>
              </a:rPr>
              <a:t>tranh</a:t>
            </a:r>
            <a:r>
              <a:rPr lang="en-US" sz="2800" dirty="0" smtClean="0">
                <a:solidFill>
                  <a:prstClr val="black"/>
                </a:solidFill>
                <a:latin typeface="+mj-lt"/>
              </a:rPr>
              <a:t> </a:t>
            </a:r>
            <a:r>
              <a:rPr lang="en-US" sz="2800" dirty="0" err="1" smtClean="0">
                <a:solidFill>
                  <a:prstClr val="black"/>
                </a:solidFill>
                <a:latin typeface="+mj-lt"/>
              </a:rPr>
              <a:t>cục</a:t>
            </a:r>
            <a:r>
              <a:rPr lang="en-US" sz="2800" dirty="0" smtClean="0">
                <a:solidFill>
                  <a:prstClr val="black"/>
                </a:solidFill>
                <a:latin typeface="+mj-lt"/>
              </a:rPr>
              <a:t> </a:t>
            </a:r>
            <a:r>
              <a:rPr lang="en-US" sz="2800" dirty="0" err="1" smtClean="0">
                <a:solidFill>
                  <a:prstClr val="black"/>
                </a:solidFill>
                <a:latin typeface="+mj-lt"/>
              </a:rPr>
              <a:t>bộ</a:t>
            </a:r>
            <a:r>
              <a:rPr lang="en-US" sz="2800" dirty="0" smtClean="0">
                <a:solidFill>
                  <a:prstClr val="black"/>
                </a:solidFill>
                <a:latin typeface="+mj-lt"/>
              </a:rPr>
              <a:t>” ở </a:t>
            </a:r>
            <a:r>
              <a:rPr lang="en-US" sz="2800" dirty="0" err="1" smtClean="0">
                <a:solidFill>
                  <a:prstClr val="black"/>
                </a:solidFill>
                <a:latin typeface="+mj-lt"/>
              </a:rPr>
              <a:t>miền</a:t>
            </a:r>
            <a:r>
              <a:rPr lang="en-US" sz="2800" dirty="0" smtClean="0">
                <a:solidFill>
                  <a:prstClr val="black"/>
                </a:solidFill>
                <a:latin typeface="+mj-lt"/>
              </a:rPr>
              <a:t> Nam </a:t>
            </a:r>
            <a:r>
              <a:rPr lang="en-US" sz="2800" dirty="0" err="1" smtClean="0">
                <a:solidFill>
                  <a:prstClr val="black"/>
                </a:solidFill>
                <a:latin typeface="+mj-lt"/>
              </a:rPr>
              <a:t>và</a:t>
            </a:r>
            <a:r>
              <a:rPr lang="en-US" sz="2800" dirty="0" smtClean="0">
                <a:solidFill>
                  <a:prstClr val="black"/>
                </a:solidFill>
                <a:latin typeface="+mj-lt"/>
              </a:rPr>
              <a:t> </a:t>
            </a:r>
            <a:r>
              <a:rPr lang="en-US" sz="2800" dirty="0" err="1" smtClean="0">
                <a:solidFill>
                  <a:prstClr val="black"/>
                </a:solidFill>
                <a:latin typeface="+mj-lt"/>
              </a:rPr>
              <a:t>chiến</a:t>
            </a:r>
            <a:r>
              <a:rPr lang="en-US" sz="2800" dirty="0" smtClean="0">
                <a:solidFill>
                  <a:prstClr val="black"/>
                </a:solidFill>
                <a:latin typeface="+mj-lt"/>
              </a:rPr>
              <a:t> </a:t>
            </a:r>
            <a:r>
              <a:rPr lang="en-US" sz="2800" dirty="0" err="1" smtClean="0">
                <a:solidFill>
                  <a:prstClr val="black"/>
                </a:solidFill>
                <a:latin typeface="+mj-lt"/>
              </a:rPr>
              <a:t>tranh</a:t>
            </a:r>
            <a:r>
              <a:rPr lang="en-US" sz="2800" dirty="0" smtClean="0">
                <a:solidFill>
                  <a:prstClr val="black"/>
                </a:solidFill>
                <a:latin typeface="+mj-lt"/>
              </a:rPr>
              <a:t> </a:t>
            </a:r>
            <a:r>
              <a:rPr lang="en-US" sz="2800" dirty="0" err="1" smtClean="0">
                <a:solidFill>
                  <a:prstClr val="black"/>
                </a:solidFill>
                <a:latin typeface="+mj-lt"/>
              </a:rPr>
              <a:t>phá</a:t>
            </a:r>
            <a:r>
              <a:rPr lang="en-US" sz="2800" dirty="0" smtClean="0">
                <a:solidFill>
                  <a:prstClr val="black"/>
                </a:solidFill>
                <a:latin typeface="+mj-lt"/>
              </a:rPr>
              <a:t> </a:t>
            </a:r>
            <a:r>
              <a:rPr lang="en-US" sz="2800" dirty="0" err="1" smtClean="0">
                <a:solidFill>
                  <a:prstClr val="black"/>
                </a:solidFill>
                <a:latin typeface="+mj-lt"/>
              </a:rPr>
              <a:t>hoại</a:t>
            </a:r>
            <a:r>
              <a:rPr lang="en-US" sz="2800" dirty="0" smtClean="0">
                <a:solidFill>
                  <a:prstClr val="black"/>
                </a:solidFill>
                <a:latin typeface="+mj-lt"/>
              </a:rPr>
              <a:t> ở </a:t>
            </a:r>
            <a:r>
              <a:rPr lang="en-US" sz="2800" dirty="0" err="1" smtClean="0">
                <a:solidFill>
                  <a:prstClr val="black"/>
                </a:solidFill>
                <a:latin typeface="+mj-lt"/>
              </a:rPr>
              <a:t>miền</a:t>
            </a:r>
            <a:r>
              <a:rPr lang="en-US" sz="2800" dirty="0" smtClean="0">
                <a:solidFill>
                  <a:prstClr val="black"/>
                </a:solidFill>
                <a:latin typeface="+mj-lt"/>
              </a:rPr>
              <a:t> </a:t>
            </a:r>
            <a:r>
              <a:rPr lang="en-US" sz="2800" dirty="0" err="1" smtClean="0">
                <a:solidFill>
                  <a:prstClr val="black"/>
                </a:solidFill>
                <a:latin typeface="+mj-lt"/>
              </a:rPr>
              <a:t>Bắc</a:t>
            </a:r>
            <a:r>
              <a:rPr lang="en-US" sz="2800" dirty="0" smtClean="0">
                <a:solidFill>
                  <a:prstClr val="black"/>
                </a:solidFill>
                <a:latin typeface="+mj-lt"/>
              </a:rPr>
              <a:t>, </a:t>
            </a:r>
            <a:r>
              <a:rPr lang="vi-VN" sz="2800" dirty="0" smtClean="0">
                <a:solidFill>
                  <a:prstClr val="black"/>
                </a:solidFill>
                <a:latin typeface="+mj-lt"/>
              </a:rPr>
              <a:t>tạo </a:t>
            </a:r>
            <a:r>
              <a:rPr lang="vi-VN" sz="2800" dirty="0" smtClean="0">
                <a:solidFill>
                  <a:prstClr val="black"/>
                </a:solidFill>
                <a:latin typeface="Times New Roman"/>
              </a:rPr>
              <a:t>một bước phát triển đột biến trong cục diện chiến tranh</a:t>
            </a:r>
            <a:r>
              <a:rPr lang="en-US" sz="2800" dirty="0" smtClean="0">
                <a:solidFill>
                  <a:prstClr val="black"/>
                </a:solidFill>
              </a:rPr>
              <a:t>,</a:t>
            </a:r>
            <a:r>
              <a:rPr lang="vi-VN" sz="2800" dirty="0" smtClean="0">
                <a:solidFill>
                  <a:prstClr val="black"/>
                </a:solidFill>
                <a:latin typeface="Times New Roman"/>
              </a:rPr>
              <a:t> thể hiện tập trung ở một số mặt sau đây</a:t>
            </a:r>
            <a:r>
              <a:rPr lang="en-US" sz="2800" dirty="0" smtClean="0">
                <a:solidFill>
                  <a:prstClr val="black"/>
                </a:solidFill>
              </a:rPr>
              <a:t>:</a:t>
            </a:r>
          </a:p>
          <a:p>
            <a:pPr lvl="0" algn="just">
              <a:buNone/>
            </a:pPr>
            <a:r>
              <a:rPr lang="en-US" sz="2800" i="1" dirty="0" smtClean="0">
                <a:solidFill>
                  <a:prstClr val="black"/>
                </a:solidFill>
              </a:rPr>
              <a:t>      -</a:t>
            </a:r>
            <a:r>
              <a:rPr lang="vi-VN" sz="2800" i="1" dirty="0" smtClean="0">
                <a:solidFill>
                  <a:prstClr val="black"/>
                </a:solidFill>
                <a:latin typeface="Times New Roman"/>
              </a:rPr>
              <a:t>Về mặt thế chiến lược: </a:t>
            </a:r>
            <a:r>
              <a:rPr lang="vi-VN" sz="2800" dirty="0" smtClean="0">
                <a:solidFill>
                  <a:prstClr val="black"/>
                </a:solidFill>
                <a:latin typeface="Times New Roman"/>
              </a:rPr>
              <a:t>Thế chiến lược của địch đã bị đảo lộn và càng lún sâu vào phòng ngự bị động</a:t>
            </a:r>
            <a:endParaRPr lang="en-US" sz="2800" dirty="0" smtClean="0">
              <a:solidFill>
                <a:prstClr val="black"/>
              </a:solidFill>
            </a:endParaRPr>
          </a:p>
          <a:p>
            <a:pPr lvl="0" algn="just">
              <a:buNone/>
            </a:pPr>
            <a:r>
              <a:rPr lang="en-US" sz="2800" i="1" dirty="0" smtClean="0">
                <a:solidFill>
                  <a:prstClr val="black"/>
                </a:solidFill>
              </a:rPr>
              <a:t>      - </a:t>
            </a:r>
            <a:r>
              <a:rPr lang="vi-VN" sz="2800" i="1" dirty="0" smtClean="0">
                <a:solidFill>
                  <a:prstClr val="black"/>
                </a:solidFill>
                <a:latin typeface="Times New Roman"/>
              </a:rPr>
              <a:t>Về mặt lực lượng: </a:t>
            </a:r>
            <a:r>
              <a:rPr lang="vi-VN" sz="2800" dirty="0" smtClean="0">
                <a:solidFill>
                  <a:prstClr val="black"/>
                </a:solidFill>
                <a:latin typeface="Times New Roman"/>
              </a:rPr>
              <a:t>Sự so sánh lực lượng địch - ta đã biến đổi một bước quan trọng có lợi cho ta</a:t>
            </a:r>
            <a:endParaRPr lang="en-US" sz="2800" dirty="0" smtClean="0">
              <a:solidFill>
                <a:prstClr val="black"/>
              </a:solidFill>
            </a:endParaRPr>
          </a:p>
          <a:p>
            <a:pPr lvl="0" algn="just">
              <a:buNone/>
            </a:pPr>
            <a:r>
              <a:rPr lang="en-US" sz="2800" dirty="0" smtClean="0">
                <a:solidFill>
                  <a:prstClr val="black"/>
                </a:solidFill>
              </a:rPr>
              <a:t>      </a:t>
            </a:r>
            <a:r>
              <a:rPr lang="en-US" sz="2800" i="1" dirty="0" smtClean="0">
                <a:solidFill>
                  <a:prstClr val="black"/>
                </a:solidFill>
              </a:rPr>
              <a:t>- </a:t>
            </a:r>
            <a:r>
              <a:rPr lang="vi-VN" sz="2800" i="1" dirty="0" smtClean="0">
                <a:solidFill>
                  <a:prstClr val="black"/>
                </a:solidFill>
                <a:latin typeface="Times New Roman"/>
              </a:rPr>
              <a:t>Về mặt chính trị</a:t>
            </a:r>
            <a:r>
              <a:rPr lang="vi-VN" sz="2800" dirty="0" smtClean="0">
                <a:solidFill>
                  <a:prstClr val="black"/>
                </a:solidFill>
                <a:latin typeface="Times New Roman"/>
              </a:rPr>
              <a:t>: Giới cầm quyền Mỹ đã mất tin tưởng ở chiến lược quân sự của chúng.</a:t>
            </a:r>
            <a:endParaRPr lang="en-US" sz="2800" dirty="0" smtClean="0">
              <a:solidFill>
                <a:prstClr val="black"/>
              </a:solidFill>
            </a:endParaRPr>
          </a:p>
          <a:p>
            <a:pPr algn="just"/>
            <a:endParaRPr lang="en-US"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685800"/>
            <a:ext cx="8229600" cy="4525963"/>
          </a:xfrm>
        </p:spPr>
        <p:txBody>
          <a:bodyPr>
            <a:noAutofit/>
          </a:bodyPr>
          <a:lstStyle/>
          <a:p>
            <a:pPr algn="just"/>
            <a:r>
              <a:rPr lang="vi-VN" sz="2800" dirty="0" smtClean="0">
                <a:latin typeface="+mj-lt"/>
              </a:rPr>
              <a:t>Tổng tiến công và nổi dậy xuân Mậu Thân 1968 là một biểu tượng sáng ngời về ý chí và sức mạnh quật cường của quân và dân Việt Nam, là tinh thần độc lập, tự chủ, sáng tạo, tài mưu lược trong nghệ thuật chỉ đạo chiến tranh của Đảng ta: nghệ thuật nắm bắt thời cơ để chủ động giáng đòn quyết định làm chuyển biến cục diện chiến tranh; nghệ thuật tiến công bằng cách đánh chiến lược mới, giành thế bất ngờ, đưa chiến tranh vào thành thị; là nghệ thuật tổ chức, bố trí và sử dụng lực lượng “lấy nhỏ đánh lớn”, “lấy ít địch nhiều”, “lấy chất lượng cao thắng số lượng đông”, lấy trí tuệ của con người Việt Nam để chiến thắng vũ khí và trí tuệ của bộ máy điều hành chiến tranh của Mỹ.</a:t>
            </a:r>
            <a:endParaRPr lang="en-US" sz="2800" dirty="0">
              <a:latin typeface="+mj-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Bài</a:t>
            </a:r>
            <a:r>
              <a:rPr lang="en-US" dirty="0" smtClean="0"/>
              <a:t> </a:t>
            </a:r>
            <a:r>
              <a:rPr lang="en-US" dirty="0" err="1" smtClean="0"/>
              <a:t>học</a:t>
            </a:r>
            <a:r>
              <a:rPr lang="en-US" dirty="0" smtClean="0"/>
              <a:t> </a:t>
            </a:r>
            <a:r>
              <a:rPr lang="en-US" dirty="0" err="1" smtClean="0"/>
              <a:t>kinh</a:t>
            </a:r>
            <a:r>
              <a:rPr lang="en-US" dirty="0" smtClean="0"/>
              <a:t> </a:t>
            </a:r>
            <a:r>
              <a:rPr lang="en-US" dirty="0" err="1" smtClean="0"/>
              <a:t>nghiệm</a:t>
            </a:r>
            <a:endParaRPr lang="en-US" dirty="0"/>
          </a:p>
        </p:txBody>
      </p:sp>
      <p:sp>
        <p:nvSpPr>
          <p:cNvPr id="3" name="Content Placeholder 2"/>
          <p:cNvSpPr>
            <a:spLocks noGrp="1"/>
          </p:cNvSpPr>
          <p:nvPr>
            <p:ph idx="1"/>
          </p:nvPr>
        </p:nvSpPr>
        <p:spPr>
          <a:xfrm>
            <a:off x="457200" y="1341437"/>
            <a:ext cx="8229600" cy="4525963"/>
          </a:xfrm>
        </p:spPr>
        <p:txBody>
          <a:bodyPr>
            <a:normAutofit fontScale="85000" lnSpcReduction="10000"/>
          </a:bodyPr>
          <a:lstStyle/>
          <a:p>
            <a:pPr>
              <a:buNone/>
            </a:pPr>
            <a:r>
              <a:rPr lang="en-US" dirty="0" smtClean="0">
                <a:latin typeface="+mj-lt"/>
              </a:rPr>
              <a:t>        </a:t>
            </a:r>
            <a:r>
              <a:rPr lang="vi-VN" dirty="0" smtClean="0">
                <a:latin typeface="+mj-lt"/>
              </a:rPr>
              <a:t>50 </a:t>
            </a:r>
            <a:r>
              <a:rPr lang="vi-VN" dirty="0">
                <a:latin typeface="+mj-lt"/>
              </a:rPr>
              <a:t>năm đã trôi qua, nhưng ý nghĩa và bài học của cuộc Tổng tiến công và nổi dậy xuân Mậu Thân 1968 vẫn còn vẹn nguyên giá trị</a:t>
            </a:r>
            <a:r>
              <a:rPr lang="vi-VN" dirty="0" smtClean="0">
                <a:latin typeface="+mj-lt"/>
              </a:rPr>
              <a:t>:</a:t>
            </a:r>
            <a:endParaRPr lang="en-US" dirty="0" smtClean="0">
              <a:latin typeface="+mj-lt"/>
            </a:endParaRPr>
          </a:p>
          <a:p>
            <a:pPr>
              <a:buNone/>
            </a:pPr>
            <a:r>
              <a:rPr lang="en-US" dirty="0">
                <a:latin typeface="+mj-lt"/>
              </a:rPr>
              <a:t> </a:t>
            </a:r>
            <a:r>
              <a:rPr lang="en-US" dirty="0" smtClean="0">
                <a:latin typeface="+mj-lt"/>
              </a:rPr>
              <a:t>   </a:t>
            </a:r>
            <a:r>
              <a:rPr lang="en-US" dirty="0" smtClean="0">
                <a:latin typeface="+mj-lt"/>
              </a:rPr>
              <a:t>- </a:t>
            </a:r>
            <a:r>
              <a:rPr lang="vi-VN" dirty="0" smtClean="0">
                <a:latin typeface="+mj-lt"/>
              </a:rPr>
              <a:t> </a:t>
            </a:r>
            <a:r>
              <a:rPr lang="vi-VN" dirty="0">
                <a:latin typeface="+mj-lt"/>
              </a:rPr>
              <a:t>Đó là khát vọng về độc lập, tự do và hòa bình cho Tổ </a:t>
            </a:r>
            <a:r>
              <a:rPr lang="vi-VN" dirty="0" smtClean="0">
                <a:latin typeface="+mj-lt"/>
              </a:rPr>
              <a:t>quốc</a:t>
            </a:r>
            <a:endParaRPr lang="en-US" dirty="0" smtClean="0">
              <a:latin typeface="+mj-lt"/>
            </a:endParaRPr>
          </a:p>
          <a:p>
            <a:pPr>
              <a:buNone/>
            </a:pPr>
            <a:r>
              <a:rPr lang="en-US" dirty="0">
                <a:latin typeface="+mj-lt"/>
              </a:rPr>
              <a:t> </a:t>
            </a:r>
            <a:r>
              <a:rPr lang="en-US" dirty="0" smtClean="0">
                <a:latin typeface="+mj-lt"/>
              </a:rPr>
              <a:t>   </a:t>
            </a:r>
            <a:r>
              <a:rPr lang="en-US" dirty="0" smtClean="0">
                <a:latin typeface="+mj-lt"/>
              </a:rPr>
              <a:t>-</a:t>
            </a:r>
            <a:r>
              <a:rPr lang="vi-VN" dirty="0" smtClean="0">
                <a:latin typeface="+mj-lt"/>
              </a:rPr>
              <a:t> </a:t>
            </a:r>
            <a:r>
              <a:rPr lang="en-US" dirty="0" smtClean="0">
                <a:latin typeface="+mj-lt"/>
              </a:rPr>
              <a:t>L</a:t>
            </a:r>
            <a:r>
              <a:rPr lang="vi-VN" dirty="0" smtClean="0">
                <a:latin typeface="+mj-lt"/>
              </a:rPr>
              <a:t>à </a:t>
            </a:r>
            <a:r>
              <a:rPr lang="vi-VN" dirty="0">
                <a:latin typeface="+mj-lt"/>
              </a:rPr>
              <a:t>niềm tin tưởng tuyệt đối vào sự lãnh đạo của </a:t>
            </a:r>
            <a:r>
              <a:rPr lang="vi-VN" dirty="0" smtClean="0">
                <a:latin typeface="+mj-lt"/>
              </a:rPr>
              <a:t>Đảng</a:t>
            </a:r>
            <a:endParaRPr lang="en-US" dirty="0" smtClean="0">
              <a:latin typeface="+mj-lt"/>
            </a:endParaRPr>
          </a:p>
          <a:p>
            <a:pPr>
              <a:buNone/>
            </a:pPr>
            <a:r>
              <a:rPr lang="en-US" dirty="0">
                <a:latin typeface="+mj-lt"/>
              </a:rPr>
              <a:t> </a:t>
            </a:r>
            <a:r>
              <a:rPr lang="en-US" dirty="0" smtClean="0">
                <a:latin typeface="+mj-lt"/>
              </a:rPr>
              <a:t>   </a:t>
            </a:r>
            <a:r>
              <a:rPr lang="en-US" dirty="0" smtClean="0">
                <a:latin typeface="+mj-lt"/>
              </a:rPr>
              <a:t>-</a:t>
            </a:r>
            <a:r>
              <a:rPr lang="vi-VN" dirty="0" smtClean="0">
                <a:latin typeface="+mj-lt"/>
              </a:rPr>
              <a:t> </a:t>
            </a:r>
            <a:r>
              <a:rPr lang="en-US" dirty="0" smtClean="0">
                <a:latin typeface="+mj-lt"/>
              </a:rPr>
              <a:t>L</a:t>
            </a:r>
            <a:r>
              <a:rPr lang="vi-VN" dirty="0" smtClean="0">
                <a:latin typeface="+mj-lt"/>
              </a:rPr>
              <a:t>à </a:t>
            </a:r>
            <a:r>
              <a:rPr lang="vi-VN" dirty="0">
                <a:latin typeface="+mj-lt"/>
              </a:rPr>
              <a:t>tinh thần độc lập, tự chủ, sáng tạo trong hoạch định đường lối và chỉ đạo chiến </a:t>
            </a:r>
            <a:r>
              <a:rPr lang="vi-VN" dirty="0" smtClean="0">
                <a:latin typeface="+mj-lt"/>
              </a:rPr>
              <a:t>lược</a:t>
            </a:r>
            <a:endParaRPr lang="en-US" dirty="0" smtClean="0">
              <a:latin typeface="+mj-lt"/>
            </a:endParaRPr>
          </a:p>
          <a:p>
            <a:pPr>
              <a:buNone/>
            </a:pPr>
            <a:r>
              <a:rPr lang="en-US" dirty="0">
                <a:latin typeface="+mj-lt"/>
              </a:rPr>
              <a:t> </a:t>
            </a:r>
            <a:r>
              <a:rPr lang="en-US" dirty="0" smtClean="0">
                <a:latin typeface="+mj-lt"/>
              </a:rPr>
              <a:t>   </a:t>
            </a:r>
            <a:r>
              <a:rPr lang="en-US" dirty="0" smtClean="0">
                <a:latin typeface="+mj-lt"/>
              </a:rPr>
              <a:t>-</a:t>
            </a:r>
            <a:r>
              <a:rPr lang="vi-VN" dirty="0" smtClean="0">
                <a:latin typeface="+mj-lt"/>
              </a:rPr>
              <a:t> </a:t>
            </a:r>
            <a:r>
              <a:rPr lang="en-US" dirty="0" smtClean="0">
                <a:latin typeface="+mj-lt"/>
              </a:rPr>
              <a:t>L</a:t>
            </a:r>
            <a:r>
              <a:rPr lang="vi-VN" dirty="0" smtClean="0">
                <a:latin typeface="+mj-lt"/>
              </a:rPr>
              <a:t>à </a:t>
            </a:r>
            <a:r>
              <a:rPr lang="vi-VN" dirty="0">
                <a:latin typeface="+mj-lt"/>
              </a:rPr>
              <a:t>sức mạnh của khối đại đoàn kết toàn dân tộc, là sự kết hợp sức mạnh dân tộc với sức mạnh thời đại, là tinh thần đoàn kết quốc tế cao cả.</a:t>
            </a:r>
            <a:endParaRPr lang="en-US" dirty="0">
              <a:latin typeface="+mj-l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Liên</a:t>
            </a:r>
            <a:r>
              <a:rPr lang="en-US" dirty="0" smtClean="0"/>
              <a:t> </a:t>
            </a:r>
            <a:r>
              <a:rPr lang="en-US" dirty="0" err="1" smtClean="0"/>
              <a:t>hệ</a:t>
            </a:r>
            <a:r>
              <a:rPr lang="en-US" dirty="0" smtClean="0"/>
              <a:t> </a:t>
            </a:r>
            <a:r>
              <a:rPr lang="en-US" dirty="0" err="1" smtClean="0"/>
              <a:t>với</a:t>
            </a:r>
            <a:r>
              <a:rPr lang="en-US" dirty="0" smtClean="0"/>
              <a:t> </a:t>
            </a:r>
            <a:r>
              <a:rPr lang="en-US" dirty="0" err="1" smtClean="0"/>
              <a:t>hiện</a:t>
            </a:r>
            <a:r>
              <a:rPr lang="en-US" dirty="0" smtClean="0"/>
              <a:t> nay</a:t>
            </a:r>
            <a:endParaRPr lang="en-US" dirty="0"/>
          </a:p>
        </p:txBody>
      </p:sp>
      <p:sp>
        <p:nvSpPr>
          <p:cNvPr id="3" name="Content Placeholder 2"/>
          <p:cNvSpPr>
            <a:spLocks noGrp="1"/>
          </p:cNvSpPr>
          <p:nvPr>
            <p:ph idx="1"/>
          </p:nvPr>
        </p:nvSpPr>
        <p:spPr>
          <a:xfrm>
            <a:off x="457200" y="1447800"/>
            <a:ext cx="8229600" cy="4525963"/>
          </a:xfrm>
        </p:spPr>
        <p:txBody>
          <a:bodyPr>
            <a:normAutofit fontScale="85000" lnSpcReduction="10000"/>
          </a:bodyPr>
          <a:lstStyle/>
          <a:p>
            <a:pPr algn="just"/>
            <a:r>
              <a:rPr lang="en-US" dirty="0" err="1" smtClean="0"/>
              <a:t>Nghiên</a:t>
            </a:r>
            <a:r>
              <a:rPr lang="en-US" dirty="0" smtClean="0"/>
              <a:t> </a:t>
            </a:r>
            <a:r>
              <a:rPr lang="en-US" dirty="0" err="1" smtClean="0"/>
              <a:t>cứu</a:t>
            </a:r>
            <a:r>
              <a:rPr lang="en-US" dirty="0" smtClean="0"/>
              <a:t>, </a:t>
            </a:r>
            <a:r>
              <a:rPr lang="en-US" dirty="0" err="1" smtClean="0"/>
              <a:t>tìm</a:t>
            </a:r>
            <a:r>
              <a:rPr lang="en-US" dirty="0" smtClean="0"/>
              <a:t> </a:t>
            </a:r>
            <a:r>
              <a:rPr lang="en-US" dirty="0" err="1" smtClean="0"/>
              <a:t>hiểu</a:t>
            </a:r>
            <a:r>
              <a:rPr lang="en-US" dirty="0" smtClean="0"/>
              <a:t> </a:t>
            </a:r>
            <a:r>
              <a:rPr lang="en-US" dirty="0" err="1" smtClean="0"/>
              <a:t>cuộc</a:t>
            </a:r>
            <a:r>
              <a:rPr lang="en-US" dirty="0" smtClean="0"/>
              <a:t> </a:t>
            </a:r>
            <a:r>
              <a:rPr lang="en-US" dirty="0" err="1" smtClean="0"/>
              <a:t>Tổng</a:t>
            </a:r>
            <a:r>
              <a:rPr lang="en-US" dirty="0" smtClean="0"/>
              <a:t> </a:t>
            </a:r>
            <a:r>
              <a:rPr lang="en-US" dirty="0" err="1" smtClean="0"/>
              <a:t>tiến</a:t>
            </a:r>
            <a:r>
              <a:rPr lang="en-US" dirty="0" smtClean="0"/>
              <a:t> </a:t>
            </a:r>
            <a:r>
              <a:rPr lang="en-US" dirty="0" err="1" smtClean="0"/>
              <a:t>công</a:t>
            </a:r>
            <a:r>
              <a:rPr lang="en-US" dirty="0" smtClean="0"/>
              <a:t> </a:t>
            </a:r>
            <a:r>
              <a:rPr lang="en-US" dirty="0" err="1" smtClean="0"/>
              <a:t>và</a:t>
            </a:r>
            <a:r>
              <a:rPr lang="en-US" dirty="0" smtClean="0"/>
              <a:t> </a:t>
            </a:r>
            <a:r>
              <a:rPr lang="en-US" dirty="0" err="1" smtClean="0"/>
              <a:t>nổi</a:t>
            </a:r>
            <a:r>
              <a:rPr lang="en-US" dirty="0" smtClean="0"/>
              <a:t> </a:t>
            </a:r>
            <a:r>
              <a:rPr lang="en-US" dirty="0" err="1" smtClean="0"/>
              <a:t>dậy</a:t>
            </a:r>
            <a:r>
              <a:rPr lang="en-US" dirty="0" smtClean="0"/>
              <a:t> </a:t>
            </a:r>
            <a:r>
              <a:rPr lang="en-US" dirty="0" err="1" smtClean="0"/>
              <a:t>mùa</a:t>
            </a:r>
            <a:r>
              <a:rPr lang="en-US" dirty="0" smtClean="0"/>
              <a:t> </a:t>
            </a:r>
            <a:r>
              <a:rPr lang="en-US" dirty="0" err="1" smtClean="0"/>
              <a:t>xuân</a:t>
            </a:r>
            <a:r>
              <a:rPr lang="en-US" dirty="0" smtClean="0"/>
              <a:t> 1968 </a:t>
            </a:r>
            <a:r>
              <a:rPr lang="en-US" dirty="0" err="1" smtClean="0"/>
              <a:t>khơi</a:t>
            </a:r>
            <a:r>
              <a:rPr lang="en-US" dirty="0" smtClean="0"/>
              <a:t> </a:t>
            </a:r>
            <a:r>
              <a:rPr lang="en-US" dirty="0" err="1" smtClean="0"/>
              <a:t>dậy</a:t>
            </a:r>
            <a:r>
              <a:rPr lang="en-US" dirty="0" smtClean="0"/>
              <a:t> </a:t>
            </a:r>
            <a:r>
              <a:rPr lang="en-US" dirty="0" err="1" smtClean="0"/>
              <a:t>truyền</a:t>
            </a:r>
            <a:r>
              <a:rPr lang="en-US" dirty="0" smtClean="0"/>
              <a:t> </a:t>
            </a:r>
            <a:r>
              <a:rPr lang="en-US" dirty="0" err="1" smtClean="0"/>
              <a:t>thống</a:t>
            </a:r>
            <a:r>
              <a:rPr lang="en-US" dirty="0" smtClean="0"/>
              <a:t> </a:t>
            </a:r>
            <a:r>
              <a:rPr lang="en-US" dirty="0" err="1" smtClean="0"/>
              <a:t>yêu</a:t>
            </a:r>
            <a:r>
              <a:rPr lang="en-US" dirty="0" smtClean="0"/>
              <a:t> </a:t>
            </a:r>
            <a:r>
              <a:rPr lang="en-US" dirty="0" err="1" smtClean="0"/>
              <a:t>nước</a:t>
            </a:r>
            <a:r>
              <a:rPr lang="en-US" dirty="0" smtClean="0"/>
              <a:t>, </a:t>
            </a:r>
            <a:r>
              <a:rPr lang="en-US" dirty="0" err="1" smtClean="0"/>
              <a:t>tinh</a:t>
            </a:r>
            <a:r>
              <a:rPr lang="en-US" dirty="0" smtClean="0"/>
              <a:t> </a:t>
            </a:r>
            <a:r>
              <a:rPr lang="en-US" dirty="0" err="1" smtClean="0"/>
              <a:t>thần</a:t>
            </a:r>
            <a:r>
              <a:rPr lang="en-US" dirty="0" smtClean="0"/>
              <a:t> </a:t>
            </a:r>
            <a:r>
              <a:rPr lang="en-US" dirty="0" err="1" smtClean="0"/>
              <a:t>cách</a:t>
            </a:r>
            <a:r>
              <a:rPr lang="en-US" dirty="0" smtClean="0"/>
              <a:t> </a:t>
            </a:r>
            <a:r>
              <a:rPr lang="en-US" dirty="0" err="1" smtClean="0"/>
              <a:t>mạng</a:t>
            </a:r>
            <a:r>
              <a:rPr lang="en-US" dirty="0" smtClean="0"/>
              <a:t>, ý </a:t>
            </a:r>
            <a:r>
              <a:rPr lang="en-US" dirty="0" err="1" smtClean="0"/>
              <a:t>chí</a:t>
            </a:r>
            <a:r>
              <a:rPr lang="en-US" dirty="0" smtClean="0"/>
              <a:t> </a:t>
            </a:r>
            <a:r>
              <a:rPr lang="en-US" dirty="0" err="1" smtClean="0"/>
              <a:t>tự</a:t>
            </a:r>
            <a:r>
              <a:rPr lang="en-US" dirty="0" smtClean="0"/>
              <a:t> </a:t>
            </a:r>
            <a:r>
              <a:rPr lang="en-US" dirty="0" err="1" smtClean="0"/>
              <a:t>lực</a:t>
            </a:r>
            <a:r>
              <a:rPr lang="en-US" dirty="0" smtClean="0"/>
              <a:t> </a:t>
            </a:r>
            <a:r>
              <a:rPr lang="en-US" dirty="0" err="1" smtClean="0"/>
              <a:t>tự</a:t>
            </a:r>
            <a:r>
              <a:rPr lang="en-US" dirty="0" smtClean="0"/>
              <a:t> </a:t>
            </a:r>
            <a:r>
              <a:rPr lang="en-US" dirty="0" err="1" smtClean="0"/>
              <a:t>cường</a:t>
            </a:r>
            <a:r>
              <a:rPr lang="en-US" dirty="0" smtClean="0"/>
              <a:t>, </a:t>
            </a:r>
            <a:r>
              <a:rPr lang="en-US" dirty="0" err="1" smtClean="0"/>
              <a:t>sức</a:t>
            </a:r>
            <a:r>
              <a:rPr lang="en-US" dirty="0" smtClean="0"/>
              <a:t> </a:t>
            </a:r>
            <a:r>
              <a:rPr lang="en-US" dirty="0" err="1" smtClean="0"/>
              <a:t>sáng</a:t>
            </a:r>
            <a:r>
              <a:rPr lang="en-US" dirty="0" smtClean="0"/>
              <a:t> </a:t>
            </a:r>
            <a:r>
              <a:rPr lang="en-US" dirty="0" err="1" smtClean="0"/>
              <a:t>tạo</a:t>
            </a:r>
            <a:r>
              <a:rPr lang="en-US" dirty="0" smtClean="0"/>
              <a:t> </a:t>
            </a:r>
            <a:r>
              <a:rPr lang="en-US" dirty="0" err="1" smtClean="0"/>
              <a:t>của</a:t>
            </a:r>
            <a:r>
              <a:rPr lang="en-US" dirty="0" smtClean="0"/>
              <a:t> </a:t>
            </a:r>
            <a:r>
              <a:rPr lang="en-US" dirty="0" err="1" smtClean="0">
                <a:latin typeface="Times New Roman" pitchFamily="18" charset="0"/>
                <a:cs typeface="Times New Roman" pitchFamily="18" charset="0"/>
              </a:rPr>
              <a:t>nhân</a:t>
            </a:r>
            <a:r>
              <a:rPr lang="en-US" dirty="0" smtClean="0"/>
              <a:t> </a:t>
            </a:r>
            <a:r>
              <a:rPr lang="en-US" dirty="0" err="1" smtClean="0"/>
              <a:t>dân</a:t>
            </a:r>
            <a:r>
              <a:rPr lang="en-US" dirty="0" smtClean="0"/>
              <a:t> </a:t>
            </a:r>
            <a:r>
              <a:rPr lang="en-US" dirty="0" err="1" smtClean="0"/>
              <a:t>ta</a:t>
            </a:r>
            <a:r>
              <a:rPr lang="en-US" dirty="0" smtClean="0"/>
              <a:t> </a:t>
            </a:r>
            <a:r>
              <a:rPr lang="en-US" dirty="0" err="1" smtClean="0"/>
              <a:t>trong</a:t>
            </a:r>
            <a:r>
              <a:rPr lang="en-US" dirty="0" smtClean="0"/>
              <a:t> </a:t>
            </a:r>
            <a:r>
              <a:rPr lang="en-US" dirty="0" err="1" smtClean="0"/>
              <a:t>sự</a:t>
            </a:r>
            <a:r>
              <a:rPr lang="en-US" dirty="0" smtClean="0"/>
              <a:t> </a:t>
            </a:r>
            <a:r>
              <a:rPr lang="en-US" dirty="0" err="1" smtClean="0"/>
              <a:t>nghiệp</a:t>
            </a:r>
            <a:r>
              <a:rPr lang="en-US" dirty="0" smtClean="0"/>
              <a:t> </a:t>
            </a:r>
            <a:r>
              <a:rPr lang="en-US" dirty="0" err="1" smtClean="0"/>
              <a:t>đổi</a:t>
            </a:r>
            <a:r>
              <a:rPr lang="en-US" dirty="0" smtClean="0"/>
              <a:t> </a:t>
            </a:r>
            <a:r>
              <a:rPr lang="en-US" dirty="0" err="1" smtClean="0"/>
              <a:t>mới</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và</a:t>
            </a:r>
            <a:r>
              <a:rPr lang="en-US" dirty="0" smtClean="0"/>
              <a:t> </a:t>
            </a:r>
            <a:r>
              <a:rPr lang="en-US" dirty="0" err="1" smtClean="0"/>
              <a:t>bảo</a:t>
            </a:r>
            <a:r>
              <a:rPr lang="en-US" dirty="0" smtClean="0"/>
              <a:t> </a:t>
            </a:r>
            <a:r>
              <a:rPr lang="en-US" dirty="0" err="1" smtClean="0"/>
              <a:t>vệ</a:t>
            </a:r>
            <a:r>
              <a:rPr lang="en-US" dirty="0" smtClean="0"/>
              <a:t> </a:t>
            </a:r>
            <a:r>
              <a:rPr lang="en-US" dirty="0" err="1" smtClean="0"/>
              <a:t>vững</a:t>
            </a:r>
            <a:r>
              <a:rPr lang="en-US" dirty="0" smtClean="0"/>
              <a:t> </a:t>
            </a:r>
            <a:r>
              <a:rPr lang="en-US" dirty="0" err="1" smtClean="0"/>
              <a:t>chắc</a:t>
            </a:r>
            <a:r>
              <a:rPr lang="en-US" dirty="0" smtClean="0"/>
              <a:t> </a:t>
            </a:r>
            <a:r>
              <a:rPr lang="en-US" dirty="0" err="1" smtClean="0"/>
              <a:t>Tổ</a:t>
            </a:r>
            <a:r>
              <a:rPr lang="en-US" dirty="0" smtClean="0"/>
              <a:t> </a:t>
            </a:r>
            <a:r>
              <a:rPr lang="en-US" dirty="0" err="1" smtClean="0"/>
              <a:t>quốc</a:t>
            </a:r>
            <a:r>
              <a:rPr lang="en-US" dirty="0" smtClean="0"/>
              <a:t> </a:t>
            </a:r>
            <a:r>
              <a:rPr lang="en-US" dirty="0" err="1" smtClean="0"/>
              <a:t>Việt</a:t>
            </a:r>
            <a:r>
              <a:rPr lang="en-US" dirty="0" smtClean="0"/>
              <a:t> Nam </a:t>
            </a:r>
            <a:r>
              <a:rPr lang="en-US" dirty="0" err="1" smtClean="0"/>
              <a:t>xã</a:t>
            </a:r>
            <a:r>
              <a:rPr lang="en-US" dirty="0" smtClean="0"/>
              <a:t> </a:t>
            </a:r>
            <a:r>
              <a:rPr lang="en-US" dirty="0" err="1" smtClean="0"/>
              <a:t>hội</a:t>
            </a:r>
            <a:r>
              <a:rPr lang="en-US" dirty="0" smtClean="0"/>
              <a:t> </a:t>
            </a:r>
            <a:r>
              <a:rPr lang="en-US" dirty="0" err="1" smtClean="0"/>
              <a:t>chủ</a:t>
            </a:r>
            <a:r>
              <a:rPr lang="en-US" dirty="0" smtClean="0"/>
              <a:t> </a:t>
            </a:r>
            <a:r>
              <a:rPr lang="en-US" dirty="0" err="1" smtClean="0"/>
              <a:t>nghĩa</a:t>
            </a:r>
            <a:r>
              <a:rPr lang="en-US" dirty="0" smtClean="0"/>
              <a:t>.</a:t>
            </a:r>
          </a:p>
          <a:p>
            <a:pPr algn="just"/>
            <a:r>
              <a:rPr lang="en-US" dirty="0" smtClean="0"/>
              <a:t> </a:t>
            </a:r>
            <a:r>
              <a:rPr lang="en-US" dirty="0" err="1" smtClean="0"/>
              <a:t>Góp</a:t>
            </a:r>
            <a:r>
              <a:rPr lang="en-US" dirty="0" smtClean="0"/>
              <a:t> </a:t>
            </a:r>
            <a:r>
              <a:rPr lang="en-US" dirty="0" err="1" smtClean="0"/>
              <a:t>phần</a:t>
            </a:r>
            <a:r>
              <a:rPr lang="en-US" dirty="0" smtClean="0"/>
              <a:t> </a:t>
            </a:r>
            <a:r>
              <a:rPr lang="en-US" dirty="0" err="1" smtClean="0"/>
              <a:t>củng</a:t>
            </a:r>
            <a:r>
              <a:rPr lang="en-US" dirty="0" smtClean="0"/>
              <a:t> </a:t>
            </a:r>
            <a:r>
              <a:rPr lang="en-US" dirty="0" err="1" smtClean="0"/>
              <a:t>cố</a:t>
            </a:r>
            <a:r>
              <a:rPr lang="en-US" dirty="0" smtClean="0"/>
              <a:t> </a:t>
            </a:r>
            <a:r>
              <a:rPr lang="en-US" dirty="0" err="1" smtClean="0"/>
              <a:t>khối</a:t>
            </a:r>
            <a:r>
              <a:rPr lang="en-US" dirty="0" smtClean="0"/>
              <a:t> </a:t>
            </a:r>
            <a:r>
              <a:rPr lang="en-US" dirty="0" err="1" smtClean="0"/>
              <a:t>đại</a:t>
            </a:r>
            <a:r>
              <a:rPr lang="en-US" dirty="0" smtClean="0"/>
              <a:t> </a:t>
            </a:r>
            <a:r>
              <a:rPr lang="en-US" dirty="0" err="1" smtClean="0"/>
              <a:t>đoàn</a:t>
            </a:r>
            <a:r>
              <a:rPr lang="en-US" dirty="0" smtClean="0"/>
              <a:t> </a:t>
            </a:r>
            <a:r>
              <a:rPr lang="en-US" dirty="0" err="1" smtClean="0"/>
              <a:t>kết</a:t>
            </a:r>
            <a:r>
              <a:rPr lang="en-US" dirty="0" smtClean="0"/>
              <a:t> </a:t>
            </a:r>
            <a:r>
              <a:rPr lang="en-US" dirty="0" err="1" smtClean="0"/>
              <a:t>toàn</a:t>
            </a:r>
            <a:r>
              <a:rPr lang="en-US" dirty="0" smtClean="0"/>
              <a:t> </a:t>
            </a:r>
            <a:r>
              <a:rPr lang="en-US" dirty="0" err="1" smtClean="0"/>
              <a:t>dân</a:t>
            </a:r>
            <a:r>
              <a:rPr lang="en-US" dirty="0" smtClean="0"/>
              <a:t> </a:t>
            </a:r>
            <a:r>
              <a:rPr lang="en-US" dirty="0" err="1" smtClean="0"/>
              <a:t>tộc</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thế</a:t>
            </a:r>
            <a:r>
              <a:rPr lang="en-US" dirty="0" smtClean="0"/>
              <a:t> </a:t>
            </a:r>
            <a:r>
              <a:rPr lang="en-US" dirty="0" err="1" smtClean="0"/>
              <a:t>trận</a:t>
            </a:r>
            <a:r>
              <a:rPr lang="en-US" dirty="0" smtClean="0"/>
              <a:t> </a:t>
            </a:r>
            <a:r>
              <a:rPr lang="en-US" dirty="0" err="1" smtClean="0"/>
              <a:t>quốc</a:t>
            </a:r>
            <a:r>
              <a:rPr lang="en-US" dirty="0" smtClean="0"/>
              <a:t> </a:t>
            </a:r>
            <a:r>
              <a:rPr lang="en-US" dirty="0" err="1" smtClean="0"/>
              <a:t>phòng</a:t>
            </a:r>
            <a:r>
              <a:rPr lang="en-US" dirty="0" smtClean="0"/>
              <a:t> </a:t>
            </a:r>
            <a:r>
              <a:rPr lang="en-US" dirty="0" err="1" smtClean="0"/>
              <a:t>toàn</a:t>
            </a:r>
            <a:r>
              <a:rPr lang="en-US" dirty="0" smtClean="0"/>
              <a:t> </a:t>
            </a:r>
            <a:r>
              <a:rPr lang="en-US" dirty="0" err="1" smtClean="0"/>
              <a:t>dân</a:t>
            </a:r>
            <a:endParaRPr lang="en-US" dirty="0"/>
          </a:p>
          <a:p>
            <a:pPr algn="just"/>
            <a:r>
              <a:rPr lang="en-US" dirty="0" smtClean="0"/>
              <a:t> </a:t>
            </a:r>
            <a:r>
              <a:rPr lang="en-US" dirty="0" err="1"/>
              <a:t>C</a:t>
            </a:r>
            <a:r>
              <a:rPr lang="en-US" dirty="0" err="1" smtClean="0"/>
              <a:t>ổ</a:t>
            </a:r>
            <a:r>
              <a:rPr lang="en-US" dirty="0" smtClean="0"/>
              <a:t> </a:t>
            </a:r>
            <a:r>
              <a:rPr lang="en-US" dirty="0" err="1" smtClean="0"/>
              <a:t>vũ</a:t>
            </a:r>
            <a:r>
              <a:rPr lang="en-US" dirty="0" smtClean="0"/>
              <a:t> </a:t>
            </a:r>
            <a:r>
              <a:rPr lang="en-US" dirty="0" err="1" smtClean="0"/>
              <a:t>toàn</a:t>
            </a:r>
            <a:r>
              <a:rPr lang="en-US" dirty="0" smtClean="0"/>
              <a:t> </a:t>
            </a:r>
            <a:r>
              <a:rPr lang="en-US" dirty="0" err="1" smtClean="0"/>
              <a:t>Đảng</a:t>
            </a:r>
            <a:r>
              <a:rPr lang="en-US" dirty="0" smtClean="0"/>
              <a:t>, </a:t>
            </a:r>
            <a:r>
              <a:rPr lang="en-US" dirty="0" err="1" smtClean="0"/>
              <a:t>toàn</a:t>
            </a:r>
            <a:r>
              <a:rPr lang="en-US" dirty="0" smtClean="0"/>
              <a:t> </a:t>
            </a:r>
            <a:r>
              <a:rPr lang="en-US" dirty="0" err="1" smtClean="0"/>
              <a:t>dân</a:t>
            </a:r>
            <a:r>
              <a:rPr lang="en-US" dirty="0" smtClean="0"/>
              <a:t> </a:t>
            </a:r>
            <a:r>
              <a:rPr lang="en-US" dirty="0" err="1" smtClean="0"/>
              <a:t>vượt</a:t>
            </a:r>
            <a:r>
              <a:rPr lang="en-US" dirty="0" smtClean="0"/>
              <a:t> </a:t>
            </a:r>
            <a:r>
              <a:rPr lang="en-US" dirty="0" err="1" smtClean="0"/>
              <a:t>lên</a:t>
            </a:r>
            <a:r>
              <a:rPr lang="en-US" dirty="0" smtClean="0"/>
              <a:t> </a:t>
            </a:r>
            <a:r>
              <a:rPr lang="en-US" dirty="0" err="1" smtClean="0"/>
              <a:t>trên</a:t>
            </a:r>
            <a:r>
              <a:rPr lang="en-US" dirty="0" smtClean="0"/>
              <a:t> </a:t>
            </a:r>
            <a:r>
              <a:rPr lang="en-US" dirty="0" err="1" smtClean="0"/>
              <a:t>khó</a:t>
            </a:r>
            <a:r>
              <a:rPr lang="en-US" dirty="0" smtClean="0"/>
              <a:t> </a:t>
            </a:r>
            <a:r>
              <a:rPr lang="en-US" dirty="0" err="1" smtClean="0"/>
              <a:t>khăn</a:t>
            </a:r>
            <a:r>
              <a:rPr lang="en-US" dirty="0" smtClean="0"/>
              <a:t>, </a:t>
            </a:r>
            <a:r>
              <a:rPr lang="en-US" dirty="0" err="1" smtClean="0"/>
              <a:t>thách</a:t>
            </a:r>
            <a:r>
              <a:rPr lang="en-US" dirty="0" smtClean="0"/>
              <a:t> </a:t>
            </a:r>
            <a:r>
              <a:rPr lang="en-US" dirty="0" err="1" smtClean="0"/>
              <a:t>thức</a:t>
            </a:r>
            <a:r>
              <a:rPr lang="en-US" dirty="0" smtClean="0"/>
              <a:t>, </a:t>
            </a:r>
            <a:r>
              <a:rPr lang="en-US" dirty="0" err="1" smtClean="0"/>
              <a:t>thi</a:t>
            </a:r>
            <a:r>
              <a:rPr lang="en-US" dirty="0" smtClean="0"/>
              <a:t> </a:t>
            </a:r>
            <a:r>
              <a:rPr lang="en-US" dirty="0" err="1" smtClean="0"/>
              <a:t>đua</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thắng</a:t>
            </a:r>
            <a:r>
              <a:rPr lang="en-US" dirty="0" smtClean="0"/>
              <a:t> </a:t>
            </a:r>
            <a:r>
              <a:rPr lang="en-US" dirty="0" err="1" smtClean="0"/>
              <a:t>lợi</a:t>
            </a:r>
            <a:r>
              <a:rPr lang="en-US" dirty="0" smtClean="0"/>
              <a:t> </a:t>
            </a:r>
            <a:r>
              <a:rPr lang="en-US" dirty="0" err="1" smtClean="0"/>
              <a:t>Nghị</a:t>
            </a:r>
            <a:r>
              <a:rPr lang="en-US" dirty="0" smtClean="0"/>
              <a:t> </a:t>
            </a:r>
            <a:r>
              <a:rPr lang="en-US" dirty="0" err="1" smtClean="0"/>
              <a:t>quyết</a:t>
            </a:r>
            <a:r>
              <a:rPr lang="en-US" dirty="0" smtClean="0"/>
              <a:t> </a:t>
            </a:r>
            <a:r>
              <a:rPr lang="en-US" dirty="0" err="1" smtClean="0"/>
              <a:t>Đại</a:t>
            </a:r>
            <a:r>
              <a:rPr lang="en-US" dirty="0" smtClean="0"/>
              <a:t> </a:t>
            </a:r>
            <a:r>
              <a:rPr lang="en-US" dirty="0" err="1" smtClean="0"/>
              <a:t>hội</a:t>
            </a:r>
            <a:r>
              <a:rPr lang="en-US" dirty="0" smtClean="0"/>
              <a:t> </a:t>
            </a:r>
            <a:r>
              <a:rPr lang="en-US" dirty="0" err="1" smtClean="0"/>
              <a:t>Đảng</a:t>
            </a:r>
            <a:r>
              <a:rPr lang="en-US" dirty="0" smtClean="0"/>
              <a:t> </a:t>
            </a:r>
            <a:r>
              <a:rPr lang="en-US" dirty="0" err="1" smtClean="0"/>
              <a:t>các</a:t>
            </a:r>
            <a:r>
              <a:rPr lang="en-US" dirty="0" smtClean="0"/>
              <a:t> </a:t>
            </a:r>
            <a:r>
              <a:rPr lang="en-US" dirty="0" err="1" smtClean="0"/>
              <a:t>cấp</a:t>
            </a:r>
            <a:r>
              <a:rPr lang="en-US" dirty="0" smtClean="0"/>
              <a:t> </a:t>
            </a:r>
            <a:r>
              <a:rPr lang="en-US" dirty="0" err="1" smtClean="0"/>
              <a:t>và</a:t>
            </a:r>
            <a:r>
              <a:rPr lang="en-US" dirty="0" smtClean="0"/>
              <a:t> </a:t>
            </a:r>
            <a:r>
              <a:rPr lang="en-US" dirty="0" err="1" smtClean="0"/>
              <a:t>Nghị</a:t>
            </a:r>
            <a:r>
              <a:rPr lang="en-US" dirty="0" smtClean="0"/>
              <a:t> </a:t>
            </a:r>
            <a:r>
              <a:rPr lang="en-US" dirty="0" err="1" smtClean="0"/>
              <a:t>quyết</a:t>
            </a:r>
            <a:r>
              <a:rPr lang="en-US" dirty="0" smtClean="0"/>
              <a:t> </a:t>
            </a:r>
            <a:r>
              <a:rPr lang="en-US" dirty="0" err="1" smtClean="0"/>
              <a:t>Đại</a:t>
            </a:r>
            <a:r>
              <a:rPr lang="en-US" dirty="0" smtClean="0"/>
              <a:t> </a:t>
            </a:r>
            <a:r>
              <a:rPr lang="en-US" dirty="0" err="1" smtClean="0"/>
              <a:t>hội</a:t>
            </a:r>
            <a:r>
              <a:rPr lang="en-US" dirty="0" smtClean="0"/>
              <a:t> </a:t>
            </a:r>
            <a:r>
              <a:rPr lang="en-US" dirty="0" err="1" smtClean="0"/>
              <a:t>đại</a:t>
            </a:r>
            <a:r>
              <a:rPr lang="en-US" dirty="0" smtClean="0"/>
              <a:t> </a:t>
            </a:r>
            <a:r>
              <a:rPr lang="en-US" dirty="0" err="1" smtClean="0"/>
              <a:t>biểu</a:t>
            </a:r>
            <a:r>
              <a:rPr lang="en-US" dirty="0" smtClean="0"/>
              <a:t> </a:t>
            </a:r>
            <a:r>
              <a:rPr lang="en-US" dirty="0" err="1" smtClean="0"/>
              <a:t>toàn</a:t>
            </a:r>
            <a:r>
              <a:rPr lang="en-US" dirty="0" smtClean="0"/>
              <a:t> </a:t>
            </a:r>
            <a:r>
              <a:rPr lang="en-US" dirty="0" err="1" smtClean="0"/>
              <a:t>quốc</a:t>
            </a:r>
            <a:r>
              <a:rPr lang="en-US" dirty="0" smtClean="0"/>
              <a:t> </a:t>
            </a:r>
            <a:r>
              <a:rPr lang="en-US" dirty="0" err="1" smtClean="0"/>
              <a:t>lần</a:t>
            </a:r>
            <a:r>
              <a:rPr lang="en-US" dirty="0" smtClean="0"/>
              <a:t> </a:t>
            </a:r>
            <a:r>
              <a:rPr lang="en-US" dirty="0" err="1" smtClean="0"/>
              <a:t>thứ</a:t>
            </a:r>
            <a:r>
              <a:rPr lang="en-US" dirty="0" smtClean="0"/>
              <a:t> XII </a:t>
            </a:r>
            <a:r>
              <a:rPr lang="en-US" dirty="0" err="1" smtClean="0"/>
              <a:t>của</a:t>
            </a:r>
            <a:r>
              <a:rPr lang="en-US" dirty="0" smtClean="0"/>
              <a:t> </a:t>
            </a:r>
            <a:r>
              <a:rPr lang="en-US" dirty="0" err="1" smtClean="0"/>
              <a:t>Đảng</a:t>
            </a:r>
            <a:r>
              <a:rPr lang="en-US" dirty="0" smtClean="0"/>
              <a:t> </a:t>
            </a:r>
            <a:r>
              <a:rPr lang="en-US" dirty="0" err="1" smtClean="0"/>
              <a:t>và</a:t>
            </a:r>
            <a:r>
              <a:rPr lang="en-US" dirty="0" smtClean="0"/>
              <a:t> </a:t>
            </a:r>
            <a:r>
              <a:rPr lang="en-US" dirty="0" err="1" smtClean="0"/>
              <a:t>nhiệm</a:t>
            </a:r>
            <a:r>
              <a:rPr lang="en-US" dirty="0" smtClean="0"/>
              <a:t> </a:t>
            </a:r>
            <a:r>
              <a:rPr lang="en-US" dirty="0" err="1" smtClean="0"/>
              <a:t>vụ</a:t>
            </a:r>
            <a:r>
              <a:rPr lang="en-US" dirty="0" smtClean="0"/>
              <a:t> </a:t>
            </a:r>
            <a:r>
              <a:rPr lang="en-US" dirty="0" err="1" smtClean="0"/>
              <a:t>được</a:t>
            </a:r>
            <a:r>
              <a:rPr lang="en-US" dirty="0" smtClean="0"/>
              <a:t> </a:t>
            </a:r>
            <a:r>
              <a:rPr lang="en-US" dirty="0" err="1" smtClean="0"/>
              <a:t>giao</a:t>
            </a:r>
            <a:r>
              <a:rPr lang="en-US" dirty="0" smtClean="0">
                <a:latin typeface="Times New Roman" pitchFamily="18" charset="0"/>
                <a:cs typeface="Times New Roman" pitchFamily="18" charset="0"/>
              </a:rPr>
              <a:t>.</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143000"/>
            <a:ext cx="8229600" cy="4525963"/>
          </a:xfrm>
        </p:spPr>
        <p:txBody>
          <a:bodyPr>
            <a:normAutofit/>
          </a:bodyPr>
          <a:lstStyle/>
          <a:p>
            <a:pPr algn="just"/>
            <a:r>
              <a:rPr lang="en-US" dirty="0" smtClean="0"/>
              <a:t> </a:t>
            </a:r>
            <a:r>
              <a:rPr lang="en-US" dirty="0" err="1"/>
              <a:t>V</a:t>
            </a:r>
            <a:r>
              <a:rPr lang="en-US" dirty="0" err="1" smtClean="0"/>
              <a:t>ới</a:t>
            </a:r>
            <a:r>
              <a:rPr lang="en-US" dirty="0" smtClean="0"/>
              <a:t> </a:t>
            </a:r>
            <a:r>
              <a:rPr lang="en-US" dirty="0" err="1" smtClean="0"/>
              <a:t>tư</a:t>
            </a:r>
            <a:r>
              <a:rPr lang="en-US" dirty="0" smtClean="0"/>
              <a:t> </a:t>
            </a:r>
            <a:r>
              <a:rPr lang="en-US" dirty="0" err="1" smtClean="0"/>
              <a:t>cách</a:t>
            </a:r>
            <a:r>
              <a:rPr lang="en-US" dirty="0" smtClean="0"/>
              <a:t> </a:t>
            </a:r>
            <a:r>
              <a:rPr lang="en-US" dirty="0" err="1" smtClean="0"/>
              <a:t>là</a:t>
            </a:r>
            <a:r>
              <a:rPr lang="en-US" dirty="0" smtClean="0"/>
              <a:t> </a:t>
            </a:r>
            <a:r>
              <a:rPr lang="en-US" dirty="0" err="1" smtClean="0"/>
              <a:t>Đảng</a:t>
            </a:r>
            <a:r>
              <a:rPr lang="en-US" dirty="0" smtClean="0"/>
              <a:t> </a:t>
            </a:r>
            <a:r>
              <a:rPr lang="en-US" dirty="0" err="1" smtClean="0"/>
              <a:t>viên</a:t>
            </a:r>
            <a:r>
              <a:rPr lang="en-US" dirty="0" smtClean="0"/>
              <a:t>, </a:t>
            </a:r>
            <a:r>
              <a:rPr lang="en-US" dirty="0" err="1" smtClean="0"/>
              <a:t>giảng</a:t>
            </a:r>
            <a:r>
              <a:rPr lang="en-US" dirty="0" smtClean="0"/>
              <a:t> </a:t>
            </a:r>
            <a:r>
              <a:rPr lang="en-US" dirty="0" err="1" smtClean="0"/>
              <a:t>viên</a:t>
            </a:r>
            <a:r>
              <a:rPr lang="en-US" dirty="0" smtClean="0"/>
              <a:t>, </a:t>
            </a:r>
            <a:r>
              <a:rPr lang="en-US" dirty="0" err="1" smtClean="0"/>
              <a:t>nhân</a:t>
            </a:r>
            <a:r>
              <a:rPr lang="en-US" dirty="0" smtClean="0"/>
              <a:t> </a:t>
            </a:r>
            <a:r>
              <a:rPr lang="en-US" dirty="0" err="1" smtClean="0"/>
              <a:t>viên</a:t>
            </a:r>
            <a:r>
              <a:rPr lang="en-US" dirty="0" smtClean="0"/>
              <a:t>, </a:t>
            </a:r>
            <a:r>
              <a:rPr lang="en-US" dirty="0" err="1" smtClean="0"/>
              <a:t>việc</a:t>
            </a:r>
            <a:r>
              <a:rPr lang="en-US" dirty="0" smtClean="0"/>
              <a:t> </a:t>
            </a:r>
            <a:r>
              <a:rPr lang="en-US" dirty="0" err="1" smtClean="0"/>
              <a:t>tìm</a:t>
            </a:r>
            <a:r>
              <a:rPr lang="en-US" dirty="0" smtClean="0"/>
              <a:t> </a:t>
            </a:r>
            <a:r>
              <a:rPr lang="en-US" dirty="0" err="1" smtClean="0"/>
              <a:t>hiểu</a:t>
            </a:r>
            <a:r>
              <a:rPr lang="en-US" dirty="0"/>
              <a:t>,</a:t>
            </a:r>
            <a:r>
              <a:rPr lang="en-US" dirty="0" smtClean="0"/>
              <a:t> </a:t>
            </a:r>
            <a:r>
              <a:rPr lang="en-US" dirty="0" err="1" smtClean="0"/>
              <a:t>nghiên</a:t>
            </a:r>
            <a:r>
              <a:rPr lang="en-US" dirty="0" smtClean="0"/>
              <a:t> </a:t>
            </a:r>
            <a:r>
              <a:rPr lang="en-US" dirty="0" err="1" smtClean="0"/>
              <a:t>cứu</a:t>
            </a:r>
            <a:r>
              <a:rPr lang="en-US" dirty="0" smtClean="0"/>
              <a:t> ý </a:t>
            </a:r>
            <a:r>
              <a:rPr lang="en-US" dirty="0" err="1" smtClean="0"/>
              <a:t>nghĩa</a:t>
            </a:r>
            <a:r>
              <a:rPr lang="en-US" dirty="0" smtClean="0"/>
              <a:t>, </a:t>
            </a:r>
            <a:r>
              <a:rPr lang="en-US" dirty="0" err="1" smtClean="0"/>
              <a:t>những</a:t>
            </a:r>
            <a:r>
              <a:rPr lang="en-US" dirty="0" smtClean="0"/>
              <a:t> </a:t>
            </a:r>
            <a:r>
              <a:rPr lang="en-US" dirty="0" err="1" smtClean="0"/>
              <a:t>bài</a:t>
            </a:r>
            <a:r>
              <a:rPr lang="en-US" dirty="0" smtClean="0"/>
              <a:t> </a:t>
            </a:r>
            <a:r>
              <a:rPr lang="en-US" dirty="0" err="1" smtClean="0"/>
              <a:t>học</a:t>
            </a:r>
            <a:r>
              <a:rPr lang="en-US" dirty="0" smtClean="0"/>
              <a:t> </a:t>
            </a:r>
            <a:r>
              <a:rPr lang="en-US" dirty="0" err="1" smtClean="0"/>
              <a:t>kinh</a:t>
            </a:r>
            <a:r>
              <a:rPr lang="en-US" dirty="0" smtClean="0"/>
              <a:t> </a:t>
            </a:r>
            <a:r>
              <a:rPr lang="en-US" dirty="0" err="1" smtClean="0"/>
              <a:t>nghiệm</a:t>
            </a:r>
            <a:r>
              <a:rPr lang="en-US" dirty="0" smtClean="0"/>
              <a:t> </a:t>
            </a:r>
            <a:r>
              <a:rPr lang="en-US" dirty="0" err="1" smtClean="0"/>
              <a:t>của</a:t>
            </a:r>
            <a:r>
              <a:rPr lang="en-US" dirty="0" smtClean="0"/>
              <a:t> </a:t>
            </a:r>
            <a:r>
              <a:rPr lang="en-US" dirty="0" err="1" smtClean="0"/>
              <a:t>cuộc</a:t>
            </a:r>
            <a:r>
              <a:rPr lang="en-US" dirty="0" smtClean="0"/>
              <a:t> </a:t>
            </a:r>
            <a:r>
              <a:rPr lang="en-US" dirty="0" err="1" smtClean="0"/>
              <a:t>tổng</a:t>
            </a:r>
            <a:r>
              <a:rPr lang="en-US" dirty="0" smtClean="0"/>
              <a:t> </a:t>
            </a:r>
            <a:r>
              <a:rPr lang="en-US" dirty="0" err="1" smtClean="0"/>
              <a:t>tiến</a:t>
            </a:r>
            <a:r>
              <a:rPr lang="en-US" dirty="0" smtClean="0"/>
              <a:t> </a:t>
            </a:r>
            <a:r>
              <a:rPr lang="en-US" dirty="0" err="1" smtClean="0"/>
              <a:t>công</a:t>
            </a:r>
            <a:r>
              <a:rPr lang="en-US" dirty="0" smtClean="0"/>
              <a:t> </a:t>
            </a:r>
            <a:r>
              <a:rPr lang="en-US" dirty="0" err="1" smtClean="0"/>
              <a:t>và</a:t>
            </a:r>
            <a:r>
              <a:rPr lang="en-US" dirty="0" smtClean="0"/>
              <a:t> </a:t>
            </a:r>
            <a:r>
              <a:rPr lang="en-US" dirty="0" err="1" smtClean="0"/>
              <a:t>nổi</a:t>
            </a:r>
            <a:r>
              <a:rPr lang="en-US" dirty="0" smtClean="0"/>
              <a:t> </a:t>
            </a:r>
            <a:r>
              <a:rPr lang="en-US" dirty="0" err="1" smtClean="0"/>
              <a:t>dậy</a:t>
            </a:r>
            <a:r>
              <a:rPr lang="en-US" dirty="0" smtClean="0"/>
              <a:t> </a:t>
            </a:r>
            <a:r>
              <a:rPr lang="en-US" dirty="0" err="1" smtClean="0"/>
              <a:t>Mậu</a:t>
            </a:r>
            <a:r>
              <a:rPr lang="en-US" dirty="0" smtClean="0"/>
              <a:t> </a:t>
            </a:r>
            <a:r>
              <a:rPr lang="en-US" dirty="0" err="1" smtClean="0"/>
              <a:t>Thân</a:t>
            </a:r>
            <a:r>
              <a:rPr lang="en-US" dirty="0" smtClean="0"/>
              <a:t> 1968 </a:t>
            </a:r>
            <a:r>
              <a:rPr lang="en-US" dirty="0" err="1" smtClean="0"/>
              <a:t>là</a:t>
            </a:r>
            <a:r>
              <a:rPr lang="en-US" dirty="0" smtClean="0"/>
              <a:t> </a:t>
            </a:r>
            <a:r>
              <a:rPr lang="en-US" dirty="0" err="1" smtClean="0"/>
              <a:t>dịp</a:t>
            </a:r>
            <a:r>
              <a:rPr lang="en-US" dirty="0" smtClean="0"/>
              <a:t> </a:t>
            </a:r>
            <a:r>
              <a:rPr lang="en-US" dirty="0" err="1" smtClean="0"/>
              <a:t>để</a:t>
            </a:r>
            <a:r>
              <a:rPr lang="en-US" dirty="0" smtClean="0"/>
              <a:t> </a:t>
            </a:r>
            <a:r>
              <a:rPr lang="en-US" dirty="0" err="1" smtClean="0"/>
              <a:t>chúng</a:t>
            </a:r>
            <a:r>
              <a:rPr lang="en-US" dirty="0" smtClean="0"/>
              <a:t> </a:t>
            </a:r>
            <a:r>
              <a:rPr lang="en-US" dirty="0" err="1" smtClean="0"/>
              <a:t>ta</a:t>
            </a:r>
            <a:r>
              <a:rPr lang="en-US" dirty="0" smtClean="0"/>
              <a:t> </a:t>
            </a:r>
            <a:r>
              <a:rPr lang="en-US" dirty="0" err="1" smtClean="0"/>
              <a:t>nhìn</a:t>
            </a:r>
            <a:r>
              <a:rPr lang="en-US" dirty="0" smtClean="0"/>
              <a:t> </a:t>
            </a:r>
            <a:r>
              <a:rPr lang="en-US" dirty="0" err="1" smtClean="0"/>
              <a:t>nhận</a:t>
            </a:r>
            <a:r>
              <a:rPr lang="en-US" dirty="0" smtClean="0"/>
              <a:t>, </a:t>
            </a:r>
            <a:r>
              <a:rPr lang="en-US" dirty="0" err="1" smtClean="0"/>
              <a:t>khẳng</a:t>
            </a:r>
            <a:r>
              <a:rPr lang="en-US" dirty="0" smtClean="0"/>
              <a:t> </a:t>
            </a:r>
            <a:r>
              <a:rPr lang="en-US" dirty="0" err="1" smtClean="0"/>
              <a:t>định</a:t>
            </a:r>
            <a:r>
              <a:rPr lang="en-US" dirty="0" smtClean="0"/>
              <a:t> </a:t>
            </a:r>
            <a:r>
              <a:rPr lang="en-US" dirty="0" err="1" smtClean="0"/>
              <a:t>và</a:t>
            </a:r>
            <a:r>
              <a:rPr lang="en-US" dirty="0" smtClean="0"/>
              <a:t> </a:t>
            </a:r>
            <a:r>
              <a:rPr lang="en-US" dirty="0" err="1" smtClean="0"/>
              <a:t>phát</a:t>
            </a:r>
            <a:r>
              <a:rPr lang="en-US" dirty="0" smtClean="0"/>
              <a:t> </a:t>
            </a:r>
            <a:r>
              <a:rPr lang="en-US" dirty="0" err="1" smtClean="0"/>
              <a:t>huy</a:t>
            </a:r>
            <a:r>
              <a:rPr lang="en-US" dirty="0" smtClean="0"/>
              <a:t> </a:t>
            </a:r>
            <a:r>
              <a:rPr lang="en-US" dirty="0" err="1" smtClean="0"/>
              <a:t>tinh</a:t>
            </a:r>
            <a:r>
              <a:rPr lang="en-US" dirty="0" smtClean="0"/>
              <a:t> </a:t>
            </a:r>
            <a:r>
              <a:rPr lang="en-US" dirty="0" err="1" smtClean="0"/>
              <a:t>thần</a:t>
            </a:r>
            <a:r>
              <a:rPr lang="en-US" dirty="0" smtClean="0"/>
              <a:t> </a:t>
            </a:r>
            <a:r>
              <a:rPr lang="en-US" dirty="0" err="1" smtClean="0"/>
              <a:t>yêu</a:t>
            </a:r>
            <a:r>
              <a:rPr lang="en-US" dirty="0" smtClean="0"/>
              <a:t> </a:t>
            </a:r>
            <a:r>
              <a:rPr lang="en-US" dirty="0" err="1" smtClean="0"/>
              <a:t>nước</a:t>
            </a:r>
            <a:r>
              <a:rPr lang="en-US" dirty="0" smtClean="0"/>
              <a:t>, </a:t>
            </a:r>
            <a:r>
              <a:rPr lang="en-US" dirty="0" err="1" smtClean="0"/>
              <a:t>đoàn</a:t>
            </a:r>
            <a:r>
              <a:rPr lang="en-US" dirty="0" smtClean="0"/>
              <a:t> </a:t>
            </a:r>
            <a:r>
              <a:rPr lang="en-US" dirty="0" err="1" smtClean="0"/>
              <a:t>kết</a:t>
            </a:r>
            <a:r>
              <a:rPr lang="en-US" dirty="0" smtClean="0"/>
              <a:t> </a:t>
            </a:r>
            <a:r>
              <a:rPr lang="en-US" dirty="0" err="1" smtClean="0"/>
              <a:t>toàn</a:t>
            </a:r>
            <a:r>
              <a:rPr lang="en-US" dirty="0" smtClean="0"/>
              <a:t> </a:t>
            </a:r>
            <a:r>
              <a:rPr lang="en-US" dirty="0" err="1" smtClean="0"/>
              <a:t>dân</a:t>
            </a:r>
            <a:r>
              <a:rPr lang="en-US" dirty="0" smtClean="0"/>
              <a:t> </a:t>
            </a:r>
            <a:r>
              <a:rPr lang="en-US" dirty="0" err="1" smtClean="0"/>
              <a:t>tộc</a:t>
            </a:r>
            <a:r>
              <a:rPr lang="en-US" dirty="0" smtClean="0"/>
              <a:t>, tin </a:t>
            </a:r>
            <a:r>
              <a:rPr lang="en-US" dirty="0" err="1" smtClean="0"/>
              <a:t>tưởng</a:t>
            </a:r>
            <a:r>
              <a:rPr lang="en-US" dirty="0" smtClean="0"/>
              <a:t> </a:t>
            </a:r>
            <a:r>
              <a:rPr lang="en-US" dirty="0" err="1" smtClean="0"/>
              <a:t>tuyệt</a:t>
            </a:r>
            <a:r>
              <a:rPr lang="en-US" dirty="0" smtClean="0"/>
              <a:t> </a:t>
            </a:r>
            <a:r>
              <a:rPr lang="en-US" dirty="0" err="1" smtClean="0"/>
              <a:t>đối</a:t>
            </a:r>
            <a:r>
              <a:rPr lang="en-US" dirty="0" smtClean="0"/>
              <a:t> </a:t>
            </a:r>
            <a:r>
              <a:rPr lang="en-US" dirty="0" err="1" smtClean="0"/>
              <a:t>vào</a:t>
            </a:r>
            <a:r>
              <a:rPr lang="en-US" dirty="0" smtClean="0"/>
              <a:t> </a:t>
            </a:r>
            <a:r>
              <a:rPr lang="en-US" dirty="0" err="1" smtClean="0"/>
              <a:t>sự</a:t>
            </a:r>
            <a:r>
              <a:rPr lang="en-US" dirty="0"/>
              <a:t> </a:t>
            </a:r>
            <a:r>
              <a:rPr lang="en-US" dirty="0" err="1" smtClean="0"/>
              <a:t>lãnh</a:t>
            </a:r>
            <a:r>
              <a:rPr lang="en-US" dirty="0" smtClean="0"/>
              <a:t> </a:t>
            </a:r>
            <a:r>
              <a:rPr lang="en-US" dirty="0" err="1" smtClean="0"/>
              <a:t>đạo</a:t>
            </a:r>
            <a:r>
              <a:rPr lang="en-US" dirty="0" smtClean="0"/>
              <a:t> </a:t>
            </a:r>
            <a:r>
              <a:rPr lang="en-US" dirty="0" err="1" smtClean="0"/>
              <a:t>đúng</a:t>
            </a:r>
            <a:r>
              <a:rPr lang="en-US" dirty="0" smtClean="0"/>
              <a:t> </a:t>
            </a:r>
            <a:r>
              <a:rPr lang="en-US" dirty="0" err="1" smtClean="0"/>
              <a:t>đắn</a:t>
            </a:r>
            <a:r>
              <a:rPr lang="en-US" dirty="0" smtClean="0"/>
              <a:t> </a:t>
            </a:r>
            <a:r>
              <a:rPr lang="en-US" dirty="0" err="1" smtClean="0"/>
              <a:t>của</a:t>
            </a:r>
            <a:r>
              <a:rPr lang="en-US" dirty="0" smtClean="0"/>
              <a:t> </a:t>
            </a:r>
            <a:r>
              <a:rPr lang="en-US" dirty="0" err="1" smtClean="0"/>
              <a:t>Đảng</a:t>
            </a:r>
            <a:r>
              <a:rPr lang="en-US" dirty="0" smtClean="0"/>
              <a:t>.</a:t>
            </a:r>
          </a:p>
          <a:p>
            <a:pPr algn="just">
              <a:buNone/>
            </a:pP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Cụ</a:t>
            </a:r>
            <a:r>
              <a:rPr lang="en-US" dirty="0" smtClean="0"/>
              <a:t> </a:t>
            </a:r>
            <a:r>
              <a:rPr lang="en-US" dirty="0" err="1" smtClean="0"/>
              <a:t>thể</a:t>
            </a:r>
            <a:r>
              <a:rPr lang="en-US" dirty="0" smtClean="0"/>
              <a:t>:</a:t>
            </a:r>
            <a:endParaRPr lang="en-US" dirty="0"/>
          </a:p>
        </p:txBody>
      </p:sp>
      <p:sp>
        <p:nvSpPr>
          <p:cNvPr id="3" name="Content Placeholder 2"/>
          <p:cNvSpPr>
            <a:spLocks noGrp="1"/>
          </p:cNvSpPr>
          <p:nvPr>
            <p:ph idx="1"/>
          </p:nvPr>
        </p:nvSpPr>
        <p:spPr>
          <a:xfrm>
            <a:off x="457200" y="1570037"/>
            <a:ext cx="8229600" cy="4525963"/>
          </a:xfrm>
        </p:spPr>
        <p:txBody>
          <a:bodyPr>
            <a:normAutofit fontScale="92500" lnSpcReduction="10000"/>
          </a:bodyPr>
          <a:lstStyle/>
          <a:p>
            <a:r>
              <a:rPr lang="en-US" dirty="0" err="1" smtClean="0"/>
              <a:t>Mỗi</a:t>
            </a:r>
            <a:r>
              <a:rPr lang="en-US" dirty="0" smtClean="0"/>
              <a:t> </a:t>
            </a:r>
            <a:r>
              <a:rPr lang="en-US" dirty="0" err="1" smtClean="0"/>
              <a:t>chúng</a:t>
            </a:r>
            <a:r>
              <a:rPr lang="en-US" dirty="0" smtClean="0"/>
              <a:t> </a:t>
            </a:r>
            <a:r>
              <a:rPr lang="en-US" dirty="0" err="1" smtClean="0"/>
              <a:t>ta</a:t>
            </a:r>
            <a:r>
              <a:rPr lang="en-US" dirty="0" smtClean="0"/>
              <a:t> </a:t>
            </a:r>
            <a:r>
              <a:rPr lang="en-US" dirty="0" err="1" smtClean="0"/>
              <a:t>phải</a:t>
            </a:r>
            <a:r>
              <a:rPr lang="en-US" dirty="0" smtClean="0"/>
              <a:t> </a:t>
            </a:r>
            <a:r>
              <a:rPr lang="en-US" dirty="0" err="1" smtClean="0"/>
              <a:t>không</a:t>
            </a:r>
            <a:r>
              <a:rPr lang="en-US" dirty="0" smtClean="0"/>
              <a:t> </a:t>
            </a:r>
            <a:r>
              <a:rPr lang="en-US" dirty="0" err="1" smtClean="0"/>
              <a:t>ngừng</a:t>
            </a:r>
            <a:r>
              <a:rPr lang="en-US" dirty="0" smtClean="0"/>
              <a:t> </a:t>
            </a:r>
            <a:r>
              <a:rPr lang="en-US" dirty="0" err="1" smtClean="0"/>
              <a:t>nỗ</a:t>
            </a:r>
            <a:r>
              <a:rPr lang="en-US" dirty="0" smtClean="0"/>
              <a:t> </a:t>
            </a:r>
            <a:r>
              <a:rPr lang="en-US" dirty="0" err="1" smtClean="0"/>
              <a:t>lực</a:t>
            </a:r>
            <a:r>
              <a:rPr lang="en-US" dirty="0" smtClean="0"/>
              <a:t> </a:t>
            </a:r>
            <a:r>
              <a:rPr lang="en-US" dirty="0" err="1" smtClean="0"/>
              <a:t>học</a:t>
            </a:r>
            <a:r>
              <a:rPr lang="en-US" dirty="0" smtClean="0"/>
              <a:t> </a:t>
            </a:r>
            <a:r>
              <a:rPr lang="en-US" dirty="0" err="1" smtClean="0"/>
              <a:t>tập</a:t>
            </a:r>
            <a:r>
              <a:rPr lang="en-US" dirty="0" smtClean="0"/>
              <a:t>, </a:t>
            </a:r>
            <a:r>
              <a:rPr lang="en-US" dirty="0" err="1" smtClean="0"/>
              <a:t>rèn</a:t>
            </a:r>
            <a:r>
              <a:rPr lang="en-US" dirty="0" smtClean="0"/>
              <a:t> </a:t>
            </a:r>
            <a:r>
              <a:rPr lang="en-US" dirty="0" err="1" smtClean="0"/>
              <a:t>luyện</a:t>
            </a:r>
            <a:r>
              <a:rPr lang="en-US" dirty="0" smtClean="0"/>
              <a:t>, </a:t>
            </a:r>
            <a:r>
              <a:rPr lang="en-US" dirty="0" err="1" smtClean="0"/>
              <a:t>trau</a:t>
            </a:r>
            <a:r>
              <a:rPr lang="en-US" dirty="0" smtClean="0"/>
              <a:t> </a:t>
            </a:r>
            <a:r>
              <a:rPr lang="en-US" dirty="0" err="1" smtClean="0"/>
              <a:t>dồi</a:t>
            </a:r>
            <a:r>
              <a:rPr lang="en-US" dirty="0" smtClean="0"/>
              <a:t> </a:t>
            </a:r>
            <a:r>
              <a:rPr lang="en-US" dirty="0" err="1" smtClean="0"/>
              <a:t>về</a:t>
            </a:r>
            <a:r>
              <a:rPr lang="en-US" dirty="0" smtClean="0"/>
              <a:t> </a:t>
            </a:r>
            <a:r>
              <a:rPr lang="en-US" dirty="0" err="1" smtClean="0"/>
              <a:t>chuyên</a:t>
            </a:r>
            <a:r>
              <a:rPr lang="en-US" dirty="0" smtClean="0"/>
              <a:t> </a:t>
            </a:r>
            <a:r>
              <a:rPr lang="en-US" dirty="0" err="1" smtClean="0"/>
              <a:t>môn</a:t>
            </a:r>
            <a:r>
              <a:rPr lang="en-US" dirty="0" smtClean="0"/>
              <a:t>, </a:t>
            </a:r>
            <a:r>
              <a:rPr lang="en-US" dirty="0" err="1" smtClean="0"/>
              <a:t>về</a:t>
            </a:r>
            <a:r>
              <a:rPr lang="en-US" dirty="0" smtClean="0"/>
              <a:t> </a:t>
            </a:r>
            <a:r>
              <a:rPr lang="en-US" dirty="0" err="1" smtClean="0"/>
              <a:t>đạo</a:t>
            </a:r>
            <a:r>
              <a:rPr lang="en-US" dirty="0" smtClean="0"/>
              <a:t> </a:t>
            </a:r>
            <a:r>
              <a:rPr lang="en-US" dirty="0" err="1" smtClean="0"/>
              <a:t>đức</a:t>
            </a:r>
            <a:r>
              <a:rPr lang="en-US" dirty="0" smtClean="0"/>
              <a:t> </a:t>
            </a:r>
            <a:r>
              <a:rPr lang="en-US" dirty="0" err="1" smtClean="0"/>
              <a:t>để</a:t>
            </a:r>
            <a:r>
              <a:rPr lang="en-US" dirty="0" smtClean="0"/>
              <a:t> </a:t>
            </a:r>
            <a:r>
              <a:rPr lang="en-US" dirty="0" err="1" smtClean="0"/>
              <a:t>đáp</a:t>
            </a:r>
            <a:r>
              <a:rPr lang="en-US" dirty="0" smtClean="0"/>
              <a:t> </a:t>
            </a:r>
            <a:r>
              <a:rPr lang="en-US" dirty="0" err="1" smtClean="0"/>
              <a:t>ứng</a:t>
            </a:r>
            <a:r>
              <a:rPr lang="en-US" dirty="0" smtClean="0"/>
              <a:t> </a:t>
            </a:r>
            <a:r>
              <a:rPr lang="en-US" dirty="0" err="1" smtClean="0"/>
              <a:t>yêu</a:t>
            </a:r>
            <a:r>
              <a:rPr lang="en-US" dirty="0" smtClean="0"/>
              <a:t> </a:t>
            </a:r>
            <a:r>
              <a:rPr lang="en-US" dirty="0" err="1" smtClean="0"/>
              <a:t>cầu</a:t>
            </a:r>
            <a:r>
              <a:rPr lang="en-US" dirty="0" smtClean="0"/>
              <a:t> </a:t>
            </a:r>
            <a:r>
              <a:rPr lang="en-US" dirty="0" err="1" smtClean="0"/>
              <a:t>của</a:t>
            </a:r>
            <a:r>
              <a:rPr lang="en-US" dirty="0" smtClean="0"/>
              <a:t> </a:t>
            </a:r>
            <a:r>
              <a:rPr lang="en-US" dirty="0" err="1" smtClean="0"/>
              <a:t>thời</a:t>
            </a:r>
            <a:r>
              <a:rPr lang="en-US" dirty="0" smtClean="0"/>
              <a:t> </a:t>
            </a:r>
            <a:r>
              <a:rPr lang="en-US" dirty="0" err="1" smtClean="0"/>
              <a:t>đại</a:t>
            </a:r>
            <a:r>
              <a:rPr lang="en-US" dirty="0" smtClean="0"/>
              <a:t> </a:t>
            </a:r>
            <a:r>
              <a:rPr lang="en-US" dirty="0" err="1" smtClean="0"/>
              <a:t>mới</a:t>
            </a:r>
            <a:r>
              <a:rPr lang="en-US" dirty="0" smtClean="0"/>
              <a:t>, </a:t>
            </a:r>
            <a:r>
              <a:rPr lang="en-US" dirty="0" err="1" smtClean="0"/>
              <a:t>góp</a:t>
            </a:r>
            <a:r>
              <a:rPr lang="en-US" dirty="0" smtClean="0"/>
              <a:t> </a:t>
            </a:r>
            <a:r>
              <a:rPr lang="en-US" dirty="0" err="1" smtClean="0"/>
              <a:t>sức</a:t>
            </a:r>
            <a:r>
              <a:rPr lang="en-US" dirty="0" smtClean="0"/>
              <a:t> </a:t>
            </a:r>
            <a:r>
              <a:rPr lang="en-US" dirty="0" err="1" smtClean="0"/>
              <a:t>mình</a:t>
            </a:r>
            <a:r>
              <a:rPr lang="en-US" dirty="0" smtClean="0"/>
              <a:t> </a:t>
            </a:r>
            <a:r>
              <a:rPr lang="en-US" dirty="0" err="1" smtClean="0"/>
              <a:t>vào</a:t>
            </a:r>
            <a:r>
              <a:rPr lang="en-US" dirty="0" smtClean="0"/>
              <a:t> </a:t>
            </a:r>
            <a:r>
              <a:rPr lang="en-US" dirty="0" err="1" smtClean="0"/>
              <a:t>công</a:t>
            </a:r>
            <a:r>
              <a:rPr lang="en-US" dirty="0" smtClean="0"/>
              <a:t> </a:t>
            </a:r>
            <a:r>
              <a:rPr lang="en-US" dirty="0" err="1" smtClean="0"/>
              <a:t>cuộc</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và</a:t>
            </a:r>
            <a:r>
              <a:rPr lang="en-US" dirty="0" smtClean="0"/>
              <a:t> </a:t>
            </a:r>
            <a:r>
              <a:rPr lang="en-US" dirty="0" err="1" smtClean="0"/>
              <a:t>bảo</a:t>
            </a:r>
            <a:r>
              <a:rPr lang="en-US" dirty="0" smtClean="0"/>
              <a:t> </a:t>
            </a:r>
            <a:r>
              <a:rPr lang="en-US" dirty="0" err="1" smtClean="0"/>
              <a:t>vệ</a:t>
            </a:r>
            <a:r>
              <a:rPr lang="en-US" dirty="0" smtClean="0"/>
              <a:t> </a:t>
            </a:r>
            <a:r>
              <a:rPr lang="en-US" dirty="0" err="1" smtClean="0"/>
              <a:t>vững</a:t>
            </a:r>
            <a:r>
              <a:rPr lang="en-US" dirty="0" smtClean="0"/>
              <a:t> </a:t>
            </a:r>
            <a:r>
              <a:rPr lang="en-US" dirty="0" err="1" smtClean="0"/>
              <a:t>chắc</a:t>
            </a:r>
            <a:r>
              <a:rPr lang="en-US" dirty="0" smtClean="0"/>
              <a:t> </a:t>
            </a:r>
            <a:r>
              <a:rPr lang="en-US" dirty="0" err="1" smtClean="0"/>
              <a:t>Tổ</a:t>
            </a:r>
            <a:r>
              <a:rPr lang="en-US" dirty="0" smtClean="0"/>
              <a:t> </a:t>
            </a:r>
            <a:r>
              <a:rPr lang="en-US" dirty="0" err="1" smtClean="0"/>
              <a:t>quốc</a:t>
            </a:r>
            <a:r>
              <a:rPr lang="en-US" dirty="0" smtClean="0"/>
              <a:t> </a:t>
            </a:r>
            <a:r>
              <a:rPr lang="en-US" dirty="0" err="1" smtClean="0"/>
              <a:t>xã</a:t>
            </a:r>
            <a:r>
              <a:rPr lang="en-US" dirty="0" smtClean="0"/>
              <a:t> </a:t>
            </a:r>
            <a:r>
              <a:rPr lang="en-US" dirty="0" err="1" smtClean="0"/>
              <a:t>hội</a:t>
            </a:r>
            <a:r>
              <a:rPr lang="en-US" dirty="0" smtClean="0"/>
              <a:t> </a:t>
            </a:r>
            <a:r>
              <a:rPr lang="en-US" dirty="0" err="1" smtClean="0"/>
              <a:t>chủ</a:t>
            </a:r>
            <a:r>
              <a:rPr lang="en-US" dirty="0" smtClean="0"/>
              <a:t> </a:t>
            </a:r>
            <a:r>
              <a:rPr lang="en-US" dirty="0" err="1" smtClean="0"/>
              <a:t>nghĩa</a:t>
            </a:r>
            <a:endParaRPr lang="en-US" dirty="0" smtClean="0"/>
          </a:p>
          <a:p>
            <a:r>
              <a:rPr lang="en-US" dirty="0" err="1" smtClean="0"/>
              <a:t>Xây</a:t>
            </a:r>
            <a:r>
              <a:rPr lang="en-US" dirty="0" smtClean="0"/>
              <a:t> </a:t>
            </a:r>
            <a:r>
              <a:rPr lang="en-US" dirty="0" err="1" smtClean="0"/>
              <a:t>dựng</a:t>
            </a:r>
            <a:r>
              <a:rPr lang="en-US" dirty="0" smtClean="0"/>
              <a:t>, </a:t>
            </a:r>
            <a:r>
              <a:rPr lang="en-US" dirty="0" err="1" smtClean="0"/>
              <a:t>củng</a:t>
            </a:r>
            <a:r>
              <a:rPr lang="en-US" dirty="0" smtClean="0"/>
              <a:t> </a:t>
            </a:r>
            <a:r>
              <a:rPr lang="en-US" dirty="0" err="1" smtClean="0"/>
              <a:t>cố</a:t>
            </a:r>
            <a:r>
              <a:rPr lang="en-US" dirty="0" smtClean="0"/>
              <a:t> </a:t>
            </a:r>
            <a:r>
              <a:rPr lang="en-US" dirty="0" err="1" smtClean="0"/>
              <a:t>sự</a:t>
            </a:r>
            <a:r>
              <a:rPr lang="en-US" dirty="0" smtClean="0"/>
              <a:t> </a:t>
            </a:r>
            <a:r>
              <a:rPr lang="en-US" dirty="0" err="1" smtClean="0"/>
              <a:t>đoàn</a:t>
            </a:r>
            <a:r>
              <a:rPr lang="en-US" dirty="0" smtClean="0"/>
              <a:t> </a:t>
            </a:r>
            <a:r>
              <a:rPr lang="en-US" dirty="0" err="1" smtClean="0"/>
              <a:t>kết</a:t>
            </a:r>
            <a:r>
              <a:rPr lang="en-US" dirty="0" smtClean="0"/>
              <a:t> </a:t>
            </a:r>
            <a:r>
              <a:rPr lang="en-US" dirty="0" err="1" smtClean="0"/>
              <a:t>trong</a:t>
            </a:r>
            <a:r>
              <a:rPr lang="en-US" dirty="0" smtClean="0"/>
              <a:t> </a:t>
            </a:r>
            <a:r>
              <a:rPr lang="en-US" dirty="0" err="1" smtClean="0"/>
              <a:t>khoa</a:t>
            </a:r>
            <a:r>
              <a:rPr lang="en-US" dirty="0" smtClean="0"/>
              <a:t>, </a:t>
            </a:r>
            <a:r>
              <a:rPr lang="en-US" dirty="0" err="1" smtClean="0"/>
              <a:t>trong</a:t>
            </a:r>
            <a:r>
              <a:rPr lang="en-US" dirty="0" smtClean="0"/>
              <a:t> chi </a:t>
            </a:r>
            <a:r>
              <a:rPr lang="en-US" dirty="0" err="1" smtClean="0"/>
              <a:t>bộ</a:t>
            </a:r>
            <a:r>
              <a:rPr lang="en-US" dirty="0" smtClean="0"/>
              <a:t> </a:t>
            </a:r>
            <a:r>
              <a:rPr lang="en-US" dirty="0" err="1" smtClean="0"/>
              <a:t>và</a:t>
            </a:r>
            <a:r>
              <a:rPr lang="en-US" dirty="0" smtClean="0"/>
              <a:t>  </a:t>
            </a:r>
            <a:r>
              <a:rPr lang="en-US" dirty="0" err="1" smtClean="0"/>
              <a:t>nhà</a:t>
            </a:r>
            <a:r>
              <a:rPr lang="en-US" dirty="0" smtClean="0"/>
              <a:t> </a:t>
            </a:r>
            <a:r>
              <a:rPr lang="en-US" dirty="0" err="1" smtClean="0"/>
              <a:t>trường</a:t>
            </a:r>
            <a:r>
              <a:rPr lang="en-US" dirty="0" smtClean="0"/>
              <a:t> </a:t>
            </a:r>
            <a:r>
              <a:rPr lang="en-US" dirty="0" err="1" smtClean="0"/>
              <a:t>để</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thắng</a:t>
            </a:r>
            <a:r>
              <a:rPr lang="en-US" dirty="0" smtClean="0"/>
              <a:t> </a:t>
            </a:r>
            <a:r>
              <a:rPr lang="en-US" dirty="0" err="1" smtClean="0"/>
              <a:t>lợi</a:t>
            </a:r>
            <a:r>
              <a:rPr lang="en-US" dirty="0" smtClean="0"/>
              <a:t> </a:t>
            </a:r>
            <a:r>
              <a:rPr lang="en-US" dirty="0" err="1" smtClean="0"/>
              <a:t>nhiệm</a:t>
            </a:r>
            <a:r>
              <a:rPr lang="en-US" dirty="0" smtClean="0"/>
              <a:t> </a:t>
            </a:r>
            <a:r>
              <a:rPr lang="en-US" dirty="0" err="1" smtClean="0"/>
              <a:t>vụ</a:t>
            </a:r>
            <a:r>
              <a:rPr lang="en-US" dirty="0" smtClean="0"/>
              <a:t> </a:t>
            </a:r>
            <a:r>
              <a:rPr lang="en-US" dirty="0" err="1" smtClean="0"/>
              <a:t>được</a:t>
            </a:r>
            <a:r>
              <a:rPr lang="en-US" dirty="0" smtClean="0"/>
              <a:t> </a:t>
            </a:r>
            <a:r>
              <a:rPr lang="en-US" dirty="0" err="1" smtClean="0"/>
              <a:t>giao</a:t>
            </a:r>
            <a:endParaRPr lang="en-US" dirty="0" smtClean="0"/>
          </a:p>
          <a:p>
            <a:r>
              <a:rPr lang="en-US" dirty="0" err="1" smtClean="0"/>
              <a:t>Phát</a:t>
            </a:r>
            <a:r>
              <a:rPr lang="en-US" dirty="0" smtClean="0"/>
              <a:t> </a:t>
            </a:r>
            <a:r>
              <a:rPr lang="en-US" dirty="0" err="1" smtClean="0"/>
              <a:t>huy</a:t>
            </a:r>
            <a:r>
              <a:rPr lang="en-US" dirty="0" smtClean="0"/>
              <a:t> </a:t>
            </a:r>
            <a:r>
              <a:rPr lang="en-US" dirty="0" err="1" smtClean="0"/>
              <a:t>tư</a:t>
            </a:r>
            <a:r>
              <a:rPr lang="en-US" dirty="0" smtClean="0"/>
              <a:t> </a:t>
            </a:r>
            <a:r>
              <a:rPr lang="en-US" dirty="0" err="1" smtClean="0"/>
              <a:t>duy</a:t>
            </a:r>
            <a:r>
              <a:rPr lang="en-US" dirty="0" smtClean="0"/>
              <a:t> </a:t>
            </a:r>
            <a:r>
              <a:rPr lang="en-US" dirty="0" err="1" smtClean="0"/>
              <a:t>sáng</a:t>
            </a:r>
            <a:r>
              <a:rPr lang="en-US" dirty="0" smtClean="0"/>
              <a:t> </a:t>
            </a:r>
            <a:r>
              <a:rPr lang="en-US" dirty="0" err="1" smtClean="0"/>
              <a:t>tạo</a:t>
            </a:r>
            <a:r>
              <a:rPr lang="en-US" dirty="0" smtClean="0"/>
              <a:t> </a:t>
            </a:r>
            <a:r>
              <a:rPr lang="en-US" dirty="0" err="1" smtClean="0"/>
              <a:t>trong</a:t>
            </a:r>
            <a:r>
              <a:rPr lang="en-US" dirty="0" smtClean="0"/>
              <a:t> </a:t>
            </a:r>
            <a:r>
              <a:rPr lang="en-US" dirty="0" err="1" smtClean="0"/>
              <a:t>tình</a:t>
            </a:r>
            <a:r>
              <a:rPr lang="en-US" dirty="0" smtClean="0"/>
              <a:t> </a:t>
            </a:r>
            <a:r>
              <a:rPr lang="en-US" dirty="0" err="1" smtClean="0"/>
              <a:t>hình</a:t>
            </a:r>
            <a:r>
              <a:rPr lang="en-US" dirty="0" smtClean="0"/>
              <a:t> </a:t>
            </a:r>
            <a:r>
              <a:rPr lang="en-US" dirty="0" err="1" smtClean="0"/>
              <a:t>mới</a:t>
            </a:r>
            <a:r>
              <a:rPr lang="en-US" dirty="0" smtClean="0"/>
              <a:t> </a:t>
            </a:r>
            <a:r>
              <a:rPr lang="en-US" dirty="0" err="1" smtClean="0"/>
              <a:t>để</a:t>
            </a:r>
            <a:r>
              <a:rPr lang="en-US" dirty="0" smtClean="0"/>
              <a:t> </a:t>
            </a:r>
            <a:r>
              <a:rPr lang="en-US" dirty="0" err="1" smtClean="0"/>
              <a:t>luôn</a:t>
            </a:r>
            <a:r>
              <a:rPr lang="en-US" dirty="0" smtClean="0"/>
              <a:t> </a:t>
            </a:r>
            <a:r>
              <a:rPr lang="en-US" dirty="0" err="1" smtClean="0"/>
              <a:t>hoàn</a:t>
            </a:r>
            <a:r>
              <a:rPr lang="en-US" dirty="0" smtClean="0"/>
              <a:t> </a:t>
            </a:r>
            <a:r>
              <a:rPr lang="en-US" dirty="0" err="1" smtClean="0"/>
              <a:t>thành</a:t>
            </a:r>
            <a:r>
              <a:rPr lang="en-US" dirty="0" smtClean="0"/>
              <a:t> </a:t>
            </a:r>
            <a:r>
              <a:rPr lang="en-US" dirty="0" err="1" smtClean="0"/>
              <a:t>tốt</a:t>
            </a:r>
            <a:r>
              <a:rPr lang="en-US" dirty="0" smtClean="0"/>
              <a:t> </a:t>
            </a:r>
            <a:r>
              <a:rPr lang="en-US" dirty="0" err="1" smtClean="0"/>
              <a:t>nhiệm</a:t>
            </a:r>
            <a:r>
              <a:rPr lang="en-US" dirty="0" smtClean="0"/>
              <a:t> </a:t>
            </a:r>
            <a:r>
              <a:rPr lang="en-US" dirty="0" err="1" smtClean="0"/>
              <a:t>vụ</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err="1" smtClean="0"/>
              <a:t>Luôn</a:t>
            </a:r>
            <a:r>
              <a:rPr lang="en-US" dirty="0" smtClean="0"/>
              <a:t> </a:t>
            </a:r>
            <a:r>
              <a:rPr lang="en-US" dirty="0" err="1" smtClean="0"/>
              <a:t>tuyên</a:t>
            </a:r>
            <a:r>
              <a:rPr lang="en-US" dirty="0" smtClean="0"/>
              <a:t> </a:t>
            </a:r>
            <a:r>
              <a:rPr lang="en-US" dirty="0" err="1" smtClean="0"/>
              <a:t>truyền</a:t>
            </a:r>
            <a:r>
              <a:rPr lang="en-US" dirty="0" smtClean="0"/>
              <a:t>, </a:t>
            </a:r>
            <a:r>
              <a:rPr lang="en-US" dirty="0" err="1" smtClean="0"/>
              <a:t>giáo</a:t>
            </a:r>
            <a:r>
              <a:rPr lang="en-US" dirty="0" smtClean="0"/>
              <a:t> </a:t>
            </a:r>
            <a:r>
              <a:rPr lang="en-US" dirty="0" err="1" smtClean="0"/>
              <a:t>dục</a:t>
            </a:r>
            <a:r>
              <a:rPr lang="en-US" dirty="0" smtClean="0"/>
              <a:t> </a:t>
            </a:r>
            <a:r>
              <a:rPr lang="en-US" dirty="0" err="1" smtClean="0"/>
              <a:t>và</a:t>
            </a:r>
            <a:r>
              <a:rPr lang="en-US" dirty="0" smtClean="0"/>
              <a:t> </a:t>
            </a:r>
            <a:r>
              <a:rPr lang="en-US" dirty="0" err="1" smtClean="0"/>
              <a:t>khơi</a:t>
            </a:r>
            <a:r>
              <a:rPr lang="en-US" dirty="0" smtClean="0"/>
              <a:t> </a:t>
            </a:r>
            <a:r>
              <a:rPr lang="en-US" dirty="0" err="1" smtClean="0"/>
              <a:t>dậy</a:t>
            </a:r>
            <a:r>
              <a:rPr lang="en-US" dirty="0" smtClean="0"/>
              <a:t> </a:t>
            </a:r>
            <a:r>
              <a:rPr lang="en-US" dirty="0" err="1" smtClean="0"/>
              <a:t>tinh</a:t>
            </a:r>
            <a:r>
              <a:rPr lang="en-US" dirty="0" smtClean="0"/>
              <a:t> </a:t>
            </a:r>
            <a:r>
              <a:rPr lang="en-US" dirty="0" err="1" smtClean="0"/>
              <a:t>thần</a:t>
            </a:r>
            <a:r>
              <a:rPr lang="en-US" dirty="0" smtClean="0"/>
              <a:t> </a:t>
            </a:r>
            <a:r>
              <a:rPr lang="en-US" dirty="0" err="1" smtClean="0"/>
              <a:t>yêu</a:t>
            </a:r>
            <a:r>
              <a:rPr lang="en-US" dirty="0" smtClean="0"/>
              <a:t> </a:t>
            </a:r>
            <a:r>
              <a:rPr lang="en-US" dirty="0" err="1" smtClean="0"/>
              <a:t>nước</a:t>
            </a:r>
            <a:r>
              <a:rPr lang="en-US" dirty="0" smtClean="0"/>
              <a:t> </a:t>
            </a:r>
            <a:r>
              <a:rPr lang="en-US" dirty="0" err="1" smtClean="0"/>
              <a:t>trong</a:t>
            </a:r>
            <a:r>
              <a:rPr lang="en-US" dirty="0" smtClean="0"/>
              <a:t> </a:t>
            </a:r>
            <a:r>
              <a:rPr lang="en-US" dirty="0" err="1" smtClean="0"/>
              <a:t>giảng</a:t>
            </a:r>
            <a:r>
              <a:rPr lang="en-US" dirty="0" smtClean="0"/>
              <a:t> </a:t>
            </a:r>
            <a:r>
              <a:rPr lang="en-US" dirty="0" err="1" smtClean="0"/>
              <a:t>viên</a:t>
            </a:r>
            <a:r>
              <a:rPr lang="en-US" dirty="0" smtClean="0"/>
              <a:t>, </a:t>
            </a:r>
            <a:r>
              <a:rPr lang="en-US" dirty="0" err="1" smtClean="0"/>
              <a:t>học</a:t>
            </a:r>
            <a:r>
              <a:rPr lang="en-US" dirty="0" smtClean="0"/>
              <a:t> </a:t>
            </a:r>
            <a:r>
              <a:rPr lang="en-US" dirty="0" err="1" smtClean="0"/>
              <a:t>sinh</a:t>
            </a:r>
            <a:r>
              <a:rPr lang="en-US" dirty="0" smtClean="0"/>
              <a:t>, </a:t>
            </a:r>
            <a:r>
              <a:rPr lang="en-US" dirty="0" err="1" smtClean="0"/>
              <a:t>sinh</a:t>
            </a:r>
            <a:r>
              <a:rPr lang="en-US" dirty="0" smtClean="0"/>
              <a:t> </a:t>
            </a:r>
            <a:r>
              <a:rPr lang="en-US" dirty="0" err="1" smtClean="0"/>
              <a:t>viên</a:t>
            </a:r>
            <a:r>
              <a:rPr lang="en-US" dirty="0" smtClean="0"/>
              <a:t>, </a:t>
            </a:r>
            <a:r>
              <a:rPr lang="en-US" dirty="0" err="1" smtClean="0"/>
              <a:t>người</a:t>
            </a:r>
            <a:r>
              <a:rPr lang="en-US" dirty="0" smtClean="0"/>
              <a:t> </a:t>
            </a:r>
            <a:r>
              <a:rPr lang="en-US" dirty="0" err="1" smtClean="0"/>
              <a:t>thân</a:t>
            </a:r>
            <a:r>
              <a:rPr lang="en-US" dirty="0" smtClean="0"/>
              <a:t> </a:t>
            </a:r>
            <a:r>
              <a:rPr lang="en-US" dirty="0" err="1" smtClean="0"/>
              <a:t>và</a:t>
            </a:r>
            <a:r>
              <a:rPr lang="en-US" dirty="0" smtClean="0"/>
              <a:t> </a:t>
            </a:r>
            <a:r>
              <a:rPr lang="en-US" dirty="0" err="1" smtClean="0"/>
              <a:t>nhân</a:t>
            </a:r>
            <a:r>
              <a:rPr lang="en-US" dirty="0" smtClean="0"/>
              <a:t> </a:t>
            </a:r>
            <a:r>
              <a:rPr lang="en-US" dirty="0" err="1" smtClean="0"/>
              <a:t>dân</a:t>
            </a:r>
            <a:r>
              <a:rPr lang="en-US" dirty="0" smtClean="0"/>
              <a:t> </a:t>
            </a:r>
          </a:p>
          <a:p>
            <a:r>
              <a:rPr lang="en-US" dirty="0" err="1" smtClean="0"/>
              <a:t>Đồng</a:t>
            </a:r>
            <a:r>
              <a:rPr lang="en-US" dirty="0" smtClean="0"/>
              <a:t> </a:t>
            </a:r>
            <a:r>
              <a:rPr lang="en-US" dirty="0" err="1" smtClean="0"/>
              <a:t>thời</a:t>
            </a:r>
            <a:r>
              <a:rPr lang="en-US" dirty="0" smtClean="0"/>
              <a:t> </a:t>
            </a:r>
            <a:r>
              <a:rPr lang="en-US" dirty="0" err="1" smtClean="0"/>
              <a:t>từ</a:t>
            </a:r>
            <a:r>
              <a:rPr lang="en-US" dirty="0" smtClean="0"/>
              <a:t> </a:t>
            </a:r>
            <a:r>
              <a:rPr lang="en-US" dirty="0" err="1" smtClean="0"/>
              <a:t>những</a:t>
            </a:r>
            <a:r>
              <a:rPr lang="en-US" dirty="0" smtClean="0"/>
              <a:t> </a:t>
            </a:r>
            <a:r>
              <a:rPr lang="en-US" dirty="0" err="1" smtClean="0"/>
              <a:t>thiếu</a:t>
            </a:r>
            <a:r>
              <a:rPr lang="en-US" dirty="0" smtClean="0"/>
              <a:t> </a:t>
            </a:r>
            <a:r>
              <a:rPr lang="en-US" dirty="0" err="1" smtClean="0"/>
              <a:t>sót</a:t>
            </a:r>
            <a:r>
              <a:rPr lang="en-US" dirty="0" smtClean="0"/>
              <a:t> </a:t>
            </a:r>
            <a:r>
              <a:rPr lang="en-US" dirty="0" err="1" smtClean="0"/>
              <a:t>của</a:t>
            </a:r>
            <a:r>
              <a:rPr lang="en-US" dirty="0" smtClean="0"/>
              <a:t> </a:t>
            </a:r>
            <a:r>
              <a:rPr lang="en-US" dirty="0" err="1" smtClean="0"/>
              <a:t>Mậu</a:t>
            </a:r>
            <a:r>
              <a:rPr lang="en-US" dirty="0" smtClean="0"/>
              <a:t> </a:t>
            </a:r>
            <a:r>
              <a:rPr lang="en-US" dirty="0" err="1" smtClean="0"/>
              <a:t>thân</a:t>
            </a:r>
            <a:r>
              <a:rPr lang="en-US" dirty="0" smtClean="0"/>
              <a:t> 1968  </a:t>
            </a:r>
            <a:r>
              <a:rPr lang="en-US" dirty="0" err="1" smtClean="0"/>
              <a:t>rút</a:t>
            </a:r>
            <a:r>
              <a:rPr lang="en-US" dirty="0" smtClean="0"/>
              <a:t> </a:t>
            </a:r>
            <a:r>
              <a:rPr lang="en-US" dirty="0" err="1" smtClean="0"/>
              <a:t>ra</a:t>
            </a:r>
            <a:r>
              <a:rPr lang="en-US" dirty="0" smtClean="0"/>
              <a:t> </a:t>
            </a:r>
            <a:r>
              <a:rPr lang="en-US" dirty="0" err="1" smtClean="0"/>
              <a:t>bài</a:t>
            </a:r>
            <a:r>
              <a:rPr lang="en-US" dirty="0" smtClean="0"/>
              <a:t> </a:t>
            </a:r>
            <a:r>
              <a:rPr lang="en-US" dirty="0" err="1" smtClean="0"/>
              <a:t>học</a:t>
            </a:r>
            <a:r>
              <a:rPr lang="en-US" dirty="0" smtClean="0"/>
              <a:t> </a:t>
            </a:r>
            <a:r>
              <a:rPr lang="en-US" dirty="0" err="1" smtClean="0"/>
              <a:t>phải</a:t>
            </a:r>
            <a:r>
              <a:rPr lang="en-US" dirty="0" smtClean="0"/>
              <a:t> </a:t>
            </a:r>
            <a:r>
              <a:rPr lang="en-US" dirty="0" err="1" smtClean="0"/>
              <a:t>luôn</a:t>
            </a:r>
            <a:r>
              <a:rPr lang="en-US" dirty="0" smtClean="0"/>
              <a:t> </a:t>
            </a:r>
            <a:r>
              <a:rPr lang="en-US" dirty="0" err="1" smtClean="0"/>
              <a:t>có</a:t>
            </a:r>
            <a:r>
              <a:rPr lang="en-US" dirty="0" smtClean="0"/>
              <a:t> </a:t>
            </a:r>
            <a:r>
              <a:rPr lang="en-US" dirty="0" err="1" smtClean="0"/>
              <a:t>sự</a:t>
            </a:r>
            <a:r>
              <a:rPr lang="en-US" dirty="0" smtClean="0"/>
              <a:t> </a:t>
            </a:r>
            <a:r>
              <a:rPr lang="en-US" dirty="0" err="1" smtClean="0"/>
              <a:t>chuẩn</a:t>
            </a:r>
            <a:r>
              <a:rPr lang="en-US" dirty="0" smtClean="0"/>
              <a:t> </a:t>
            </a:r>
            <a:r>
              <a:rPr lang="en-US" dirty="0" err="1" smtClean="0"/>
              <a:t>bị</a:t>
            </a:r>
            <a:r>
              <a:rPr lang="en-US" dirty="0" smtClean="0"/>
              <a:t> </a:t>
            </a:r>
            <a:r>
              <a:rPr lang="en-US" dirty="0" err="1" smtClean="0"/>
              <a:t>chu</a:t>
            </a:r>
            <a:r>
              <a:rPr lang="en-US" dirty="0" smtClean="0"/>
              <a:t> </a:t>
            </a:r>
            <a:r>
              <a:rPr lang="en-US" dirty="0" err="1" smtClean="0"/>
              <a:t>đáo</a:t>
            </a:r>
            <a:r>
              <a:rPr lang="en-US" dirty="0" smtClean="0"/>
              <a:t> </a:t>
            </a:r>
            <a:r>
              <a:rPr lang="en-US" dirty="0" err="1" smtClean="0"/>
              <a:t>trong</a:t>
            </a:r>
            <a:r>
              <a:rPr lang="en-US" dirty="0" smtClean="0"/>
              <a:t> </a:t>
            </a:r>
            <a:r>
              <a:rPr lang="en-US" dirty="0" err="1" smtClean="0"/>
              <a:t>mọi</a:t>
            </a:r>
            <a:r>
              <a:rPr lang="en-US" dirty="0" smtClean="0"/>
              <a:t> </a:t>
            </a:r>
            <a:r>
              <a:rPr lang="en-US" dirty="0" err="1" smtClean="0"/>
              <a:t>tình</a:t>
            </a:r>
            <a:r>
              <a:rPr lang="en-US" dirty="0" smtClean="0"/>
              <a:t> </a:t>
            </a:r>
            <a:r>
              <a:rPr lang="en-US" dirty="0" err="1" smtClean="0"/>
              <a:t>huống</a:t>
            </a:r>
            <a:r>
              <a:rPr lang="en-US" dirty="0" smtClean="0"/>
              <a:t> </a:t>
            </a:r>
            <a:r>
              <a:rPr lang="en-US" dirty="0" err="1" smtClean="0"/>
              <a:t>để</a:t>
            </a:r>
            <a:r>
              <a:rPr lang="en-US" dirty="0" smtClean="0"/>
              <a:t> </a:t>
            </a:r>
            <a:r>
              <a:rPr lang="en-US" dirty="0" err="1" smtClean="0"/>
              <a:t>giảm</a:t>
            </a:r>
            <a:r>
              <a:rPr lang="en-US" dirty="0" smtClean="0"/>
              <a:t> </a:t>
            </a:r>
            <a:r>
              <a:rPr lang="en-US" dirty="0" err="1" smtClean="0"/>
              <a:t>thiểu</a:t>
            </a:r>
            <a:r>
              <a:rPr lang="en-US" dirty="0" smtClean="0"/>
              <a:t> </a:t>
            </a:r>
            <a:r>
              <a:rPr lang="en-US" dirty="0" err="1" smtClean="0"/>
              <a:t>những</a:t>
            </a:r>
            <a:r>
              <a:rPr lang="en-US" dirty="0" smtClean="0"/>
              <a:t> </a:t>
            </a:r>
            <a:r>
              <a:rPr lang="en-US" dirty="0" err="1" smtClean="0"/>
              <a:t>sai</a:t>
            </a:r>
            <a:r>
              <a:rPr lang="en-US" dirty="0" smtClean="0"/>
              <a:t> </a:t>
            </a:r>
            <a:r>
              <a:rPr lang="en-US" dirty="0" err="1" smtClean="0"/>
              <a:t>sót</a:t>
            </a:r>
            <a:r>
              <a:rPr lang="en-US" dirty="0" smtClean="0"/>
              <a:t>, </a:t>
            </a:r>
            <a:r>
              <a:rPr lang="en-US" dirty="0" err="1" smtClean="0"/>
              <a:t>vướng</a:t>
            </a:r>
            <a:r>
              <a:rPr lang="en-US" dirty="0" smtClean="0"/>
              <a:t> </a:t>
            </a:r>
            <a:r>
              <a:rPr lang="en-US" dirty="0" err="1" smtClean="0"/>
              <a:t>mắc</a:t>
            </a:r>
            <a:r>
              <a:rPr lang="en-US" dirty="0" smtClean="0"/>
              <a:t> </a:t>
            </a:r>
            <a:r>
              <a:rPr lang="en-US" dirty="0" err="1" smtClean="0"/>
              <a:t>đáng</a:t>
            </a:r>
            <a:r>
              <a:rPr lang="en-US" dirty="0" smtClean="0"/>
              <a:t> </a:t>
            </a:r>
            <a:r>
              <a:rPr lang="en-US" dirty="0" err="1" smtClean="0"/>
              <a:t>tiếc</a:t>
            </a:r>
            <a:r>
              <a:rPr lang="en-US" dirty="0" smtClean="0"/>
              <a:t>.</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28600" y="1600200"/>
            <a:ext cx="8686800" cy="4525963"/>
          </a:xfrm>
        </p:spPr>
        <p:txBody>
          <a:bodyPr>
            <a:normAutofit/>
          </a:bodyPr>
          <a:lstStyle/>
          <a:p>
            <a:pPr algn="ctr">
              <a:buNone/>
            </a:pPr>
            <a:r>
              <a:rPr lang="en-US" sz="4400" dirty="0" smtClean="0"/>
              <a:t>     </a:t>
            </a:r>
            <a:r>
              <a:rPr lang="en-US" sz="4400" dirty="0" err="1" smtClean="0"/>
              <a:t>Xin</a:t>
            </a:r>
            <a:r>
              <a:rPr lang="en-US" sz="4400" dirty="0" smtClean="0"/>
              <a:t> </a:t>
            </a:r>
            <a:r>
              <a:rPr lang="en-US" sz="4400" dirty="0" err="1" smtClean="0"/>
              <a:t>chân</a:t>
            </a:r>
            <a:r>
              <a:rPr lang="en-US" sz="4400" dirty="0" smtClean="0"/>
              <a:t> </a:t>
            </a:r>
            <a:r>
              <a:rPr lang="en-US" sz="4400" dirty="0" err="1" smtClean="0"/>
              <a:t>thành</a:t>
            </a:r>
            <a:r>
              <a:rPr lang="en-US" sz="4400" dirty="0" smtClean="0"/>
              <a:t> </a:t>
            </a:r>
            <a:r>
              <a:rPr lang="en-US" sz="4400" dirty="0" err="1" smtClean="0"/>
              <a:t>cảm</a:t>
            </a:r>
            <a:r>
              <a:rPr lang="en-US" sz="4400" dirty="0" smtClean="0"/>
              <a:t> </a:t>
            </a:r>
            <a:r>
              <a:rPr lang="en-US" sz="4400" dirty="0" err="1" smtClean="0"/>
              <a:t>ơn</a:t>
            </a:r>
            <a:r>
              <a:rPr lang="en-US" sz="4400" dirty="0" smtClean="0"/>
              <a:t>                 </a:t>
            </a:r>
            <a:r>
              <a:rPr lang="en-US" sz="4400" dirty="0" err="1" smtClean="0"/>
              <a:t>sự</a:t>
            </a:r>
            <a:r>
              <a:rPr lang="en-US" sz="4400" dirty="0" smtClean="0"/>
              <a:t> </a:t>
            </a:r>
            <a:r>
              <a:rPr lang="en-US" sz="4400" dirty="0" err="1" smtClean="0"/>
              <a:t>chú</a:t>
            </a:r>
            <a:r>
              <a:rPr lang="en-US" sz="4400" dirty="0" smtClean="0"/>
              <a:t> ý </a:t>
            </a:r>
            <a:r>
              <a:rPr lang="en-US" sz="4400" dirty="0" err="1" smtClean="0"/>
              <a:t>theo</a:t>
            </a:r>
            <a:r>
              <a:rPr lang="en-US" sz="4400" dirty="0" smtClean="0"/>
              <a:t> </a:t>
            </a:r>
            <a:r>
              <a:rPr lang="en-US" sz="4400" dirty="0" err="1" smtClean="0"/>
              <a:t>dõi</a:t>
            </a:r>
            <a:r>
              <a:rPr lang="en-US" sz="4400" dirty="0" smtClean="0"/>
              <a:t> </a:t>
            </a:r>
            <a:r>
              <a:rPr lang="en-US" sz="4400" dirty="0" err="1" smtClean="0"/>
              <a:t>của</a:t>
            </a:r>
            <a:r>
              <a:rPr lang="en-US" sz="4400" dirty="0" smtClean="0"/>
              <a:t> </a:t>
            </a:r>
            <a:r>
              <a:rPr lang="en-US" sz="4400" dirty="0" err="1" smtClean="0"/>
              <a:t>các</a:t>
            </a:r>
            <a:r>
              <a:rPr lang="en-US" sz="4400" dirty="0" smtClean="0"/>
              <a:t> </a:t>
            </a:r>
            <a:r>
              <a:rPr lang="en-US" sz="4400" dirty="0" err="1" smtClean="0"/>
              <a:t>đồng</a:t>
            </a:r>
            <a:r>
              <a:rPr lang="en-US" sz="4400" dirty="0" smtClean="0"/>
              <a:t> </a:t>
            </a:r>
            <a:r>
              <a:rPr lang="en-US" sz="4400" dirty="0" err="1" smtClean="0"/>
              <a:t>chí</a:t>
            </a:r>
            <a:r>
              <a:rPr lang="en-US" sz="4400" dirty="0" smtClean="0"/>
              <a:t>!</a:t>
            </a:r>
            <a:endParaRPr lang="en-US" sz="44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TotalTime>
  <Words>1504</Words>
  <Application>Microsoft Office PowerPoint</Application>
  <PresentationFormat>On-screen Show (4:3)</PresentationFormat>
  <Paragraphs>43</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Slide 1</vt:lpstr>
      <vt:lpstr>Khái lược diễn biến Mậu thân 1968</vt:lpstr>
      <vt:lpstr>Slide 3</vt:lpstr>
      <vt:lpstr>Slide 4</vt:lpstr>
      <vt:lpstr>Slide 5</vt:lpstr>
      <vt:lpstr>Slide 6</vt:lpstr>
      <vt:lpstr>Slide 7</vt:lpstr>
      <vt:lpstr>Slide 8</vt:lpstr>
      <vt:lpstr> Ý nghĩa cuộc Tổng tiến công và nổi dậy xuân Mậu Thân 1968</vt:lpstr>
      <vt:lpstr>Slide 10</vt:lpstr>
      <vt:lpstr>Slide 11</vt:lpstr>
      <vt:lpstr>Slide 12</vt:lpstr>
      <vt:lpstr>Slide 13</vt:lpstr>
      <vt:lpstr>Bài học kinh nghiệm</vt:lpstr>
      <vt:lpstr>Liên hệ với hiện nay</vt:lpstr>
      <vt:lpstr>Slide 16</vt:lpstr>
      <vt:lpstr>Cụ thể:</vt:lpstr>
      <vt:lpstr>Slide 18</vt:lpstr>
      <vt:lpstr>Slide 19</vt:lpstr>
    </vt:vector>
  </TitlesOfParts>
  <Company>CKK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LENOVO</dc:creator>
  <cp:lastModifiedBy>LENOVO</cp:lastModifiedBy>
  <cp:revision>4</cp:revision>
  <dcterms:created xsi:type="dcterms:W3CDTF">2018-04-07T08:25:27Z</dcterms:created>
  <dcterms:modified xsi:type="dcterms:W3CDTF">2018-04-07T15:58:43Z</dcterms:modified>
</cp:coreProperties>
</file>